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257" r:id="rId3"/>
    <p:sldId id="287" r:id="rId4"/>
    <p:sldId id="258" r:id="rId5"/>
    <p:sldId id="302" r:id="rId6"/>
    <p:sldId id="303" r:id="rId7"/>
    <p:sldId id="304" r:id="rId8"/>
    <p:sldId id="301" r:id="rId9"/>
    <p:sldId id="289" r:id="rId10"/>
    <p:sldId id="290" r:id="rId11"/>
    <p:sldId id="291" r:id="rId12"/>
    <p:sldId id="292" r:id="rId13"/>
    <p:sldId id="305" r:id="rId14"/>
    <p:sldId id="307" r:id="rId15"/>
    <p:sldId id="308" r:id="rId16"/>
    <p:sldId id="309" r:id="rId17"/>
    <p:sldId id="259" r:id="rId18"/>
    <p:sldId id="260" r:id="rId19"/>
    <p:sldId id="293" r:id="rId20"/>
    <p:sldId id="261" r:id="rId21"/>
    <p:sldId id="262" r:id="rId22"/>
    <p:sldId id="298" r:id="rId23"/>
    <p:sldId id="310" r:id="rId24"/>
    <p:sldId id="311" r:id="rId25"/>
    <p:sldId id="263" r:id="rId26"/>
    <p:sldId id="314" r:id="rId27"/>
    <p:sldId id="294" r:id="rId28"/>
    <p:sldId id="295" r:id="rId29"/>
    <p:sldId id="296" r:id="rId30"/>
    <p:sldId id="297" r:id="rId31"/>
    <p:sldId id="264" r:id="rId32"/>
    <p:sldId id="265" r:id="rId33"/>
    <p:sldId id="266" r:id="rId34"/>
    <p:sldId id="299" r:id="rId35"/>
    <p:sldId id="300" r:id="rId36"/>
    <p:sldId id="313"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32" autoAdjust="0"/>
    <p:restoredTop sz="94660"/>
  </p:normalViewPr>
  <p:slideViewPr>
    <p:cSldViewPr snapToGrid="0">
      <p:cViewPr varScale="1">
        <p:scale>
          <a:sx n="92" d="100"/>
          <a:sy n="92" d="100"/>
        </p:scale>
        <p:origin x="5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7E1874-34B3-412B-BC8F-0011EEB01B28}" type="datetimeFigureOut">
              <a:rPr lang="en-US" smtClean="0"/>
              <a:t>2/21/2019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B6CC91-53DD-4999-9ED4-8B2693987636}" type="slidenum">
              <a:rPr lang="en-US" smtClean="0"/>
              <a:t>‹#›</a:t>
            </a:fld>
            <a:endParaRPr lang="en-US"/>
          </a:p>
        </p:txBody>
      </p:sp>
    </p:spTree>
    <p:extLst>
      <p:ext uri="{BB962C8B-B14F-4D97-AF65-F5344CB8AC3E}">
        <p14:creationId xmlns:p14="http://schemas.microsoft.com/office/powerpoint/2010/main" val="508960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B6CC91-53DD-4999-9ED4-8B2693987636}" type="slidenum">
              <a:rPr lang="en-US" smtClean="0"/>
              <a:t>1</a:t>
            </a:fld>
            <a:endParaRPr lang="en-US"/>
          </a:p>
        </p:txBody>
      </p:sp>
    </p:spTree>
    <p:extLst>
      <p:ext uri="{BB962C8B-B14F-4D97-AF65-F5344CB8AC3E}">
        <p14:creationId xmlns:p14="http://schemas.microsoft.com/office/powerpoint/2010/main" val="229521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B6CC91-53DD-4999-9ED4-8B2693987636}" type="slidenum">
              <a:rPr lang="en-US" smtClean="0"/>
              <a:t>2</a:t>
            </a:fld>
            <a:endParaRPr lang="en-US"/>
          </a:p>
        </p:txBody>
      </p:sp>
    </p:spTree>
    <p:extLst>
      <p:ext uri="{BB962C8B-B14F-4D97-AF65-F5344CB8AC3E}">
        <p14:creationId xmlns:p14="http://schemas.microsoft.com/office/powerpoint/2010/main" val="844290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AB6CC91-53DD-4999-9ED4-8B2693987636}" type="slidenum">
              <a:rPr lang="en-US" smtClean="0"/>
              <a:t>36</a:t>
            </a:fld>
            <a:endParaRPr lang="en-US"/>
          </a:p>
        </p:txBody>
      </p:sp>
    </p:spTree>
    <p:extLst>
      <p:ext uri="{BB962C8B-B14F-4D97-AF65-F5344CB8AC3E}">
        <p14:creationId xmlns:p14="http://schemas.microsoft.com/office/powerpoint/2010/main" val="2918940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43CEAE9-958C-451D-B695-0901F6475C5E}"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F11DF868-5491-4F34-AB59-808DD439B142}" type="datetime1">
              <a:rPr lang="en-US" smtClean="0"/>
              <a:t>2/21/2019</a:t>
            </a:fld>
            <a:endParaRPr lang="en-US" dirty="0"/>
          </a:p>
        </p:txBody>
      </p:sp>
      <p:sp>
        <p:nvSpPr>
          <p:cNvPr id="4" name="Footer Placeholder 3"/>
          <p:cNvSpPr>
            <a:spLocks noGrp="1"/>
          </p:cNvSpPr>
          <p:nvPr>
            <p:ph type="ftr" sz="quarter" idx="11"/>
          </p:nvPr>
        </p:nvSpPr>
        <p:spPr/>
        <p:txBody>
          <a:bodyPr/>
          <a:lstStyle/>
          <a:p>
            <a:r>
              <a:rPr lang="en-US" smtClean="0"/>
              <a:t>Husein Zorkot © 2018</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652AC2-603C-41F4-8C96-820B17A9BA6E}"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5E7739-DF71-4AF2-92F6-236F44E45944}"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B78C37-0A0B-408D-A146-524224668C10}"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8A45E96-1237-4E55-B1CC-7873D11CEF3B}"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CFA71E-FF46-429D-B794-73C4653818B4}"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5E06342-3614-4AF8-9B79-E810035FD205}"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CF22278-5208-4F41-A2D5-C9C1F7168F2E}"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116ABCC-77FF-4772-A368-A448B34EBB98}"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C99C3D-48D7-4CB1-829F-70D50005D938}" type="datetime1">
              <a:rPr lang="en-US" smtClean="0"/>
              <a:t>2/21/2019</a:t>
            </a:fld>
            <a:endParaRPr lang="en-US" dirty="0"/>
          </a:p>
        </p:txBody>
      </p:sp>
      <p:sp>
        <p:nvSpPr>
          <p:cNvPr id="5" name="Footer Placeholder 4"/>
          <p:cNvSpPr>
            <a:spLocks noGrp="1"/>
          </p:cNvSpPr>
          <p:nvPr>
            <p:ph type="ftr" sz="quarter" idx="11"/>
          </p:nvPr>
        </p:nvSpPr>
        <p:spPr/>
        <p:txBody>
          <a:bodyPr/>
          <a:lstStyle/>
          <a:p>
            <a:r>
              <a:rPr lang="en-US" smtClean="0"/>
              <a:t>Husein Zorkot © 2018</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68D69FE-48B5-4DF7-BC98-B3DBDE6A44F5}" type="datetime1">
              <a:rPr lang="en-US" smtClean="0"/>
              <a:t>2/21/2019</a:t>
            </a:fld>
            <a:endParaRPr lang="en-US" dirty="0"/>
          </a:p>
        </p:txBody>
      </p:sp>
      <p:sp>
        <p:nvSpPr>
          <p:cNvPr id="6" name="Footer Placeholder 5"/>
          <p:cNvSpPr>
            <a:spLocks noGrp="1"/>
          </p:cNvSpPr>
          <p:nvPr>
            <p:ph type="ftr" sz="quarter" idx="11"/>
          </p:nvPr>
        </p:nvSpPr>
        <p:spPr/>
        <p:txBody>
          <a:bodyPr/>
          <a:lstStyle/>
          <a:p>
            <a:r>
              <a:rPr lang="en-US" smtClean="0"/>
              <a:t>Husein Zorkot © 2018</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1F6B858-EB36-4E7A-B561-8F3B104E06DF}" type="datetime1">
              <a:rPr lang="en-US" smtClean="0"/>
              <a:t>2/21/2019</a:t>
            </a:fld>
            <a:endParaRPr lang="en-US" dirty="0"/>
          </a:p>
        </p:txBody>
      </p:sp>
      <p:sp>
        <p:nvSpPr>
          <p:cNvPr id="8" name="Footer Placeholder 7"/>
          <p:cNvSpPr>
            <a:spLocks noGrp="1"/>
          </p:cNvSpPr>
          <p:nvPr>
            <p:ph type="ftr" sz="quarter" idx="11"/>
          </p:nvPr>
        </p:nvSpPr>
        <p:spPr/>
        <p:txBody>
          <a:bodyPr/>
          <a:lstStyle/>
          <a:p>
            <a:r>
              <a:rPr lang="en-US" smtClean="0"/>
              <a:t>Husein Zorkot © 2018</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1CAFB-293E-4BC1-96E3-28126D9B0A90}" type="datetime1">
              <a:rPr lang="en-US" smtClean="0"/>
              <a:t>2/21/2019</a:t>
            </a:fld>
            <a:endParaRPr lang="en-US" dirty="0"/>
          </a:p>
        </p:txBody>
      </p:sp>
      <p:sp>
        <p:nvSpPr>
          <p:cNvPr id="4" name="Footer Placeholder 3"/>
          <p:cNvSpPr>
            <a:spLocks noGrp="1"/>
          </p:cNvSpPr>
          <p:nvPr>
            <p:ph type="ftr" sz="quarter" idx="11"/>
          </p:nvPr>
        </p:nvSpPr>
        <p:spPr/>
        <p:txBody>
          <a:bodyPr/>
          <a:lstStyle/>
          <a:p>
            <a:r>
              <a:rPr lang="en-US" smtClean="0"/>
              <a:t>Husein Zorkot © 2018</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F66E3-FD85-44DF-A8AE-B817B65DE150}" type="datetime1">
              <a:rPr lang="en-US" smtClean="0"/>
              <a:t>2/21/2019</a:t>
            </a:fld>
            <a:endParaRPr lang="en-US" dirty="0"/>
          </a:p>
        </p:txBody>
      </p:sp>
      <p:sp>
        <p:nvSpPr>
          <p:cNvPr id="3" name="Footer Placeholder 2"/>
          <p:cNvSpPr>
            <a:spLocks noGrp="1"/>
          </p:cNvSpPr>
          <p:nvPr>
            <p:ph type="ftr" sz="quarter" idx="11"/>
          </p:nvPr>
        </p:nvSpPr>
        <p:spPr/>
        <p:txBody>
          <a:bodyPr/>
          <a:lstStyle/>
          <a:p>
            <a:r>
              <a:rPr lang="en-US" smtClean="0"/>
              <a:t>Husein Zorkot © 2018</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4B1AF2F-4CA7-40E5-A158-57473B12A11D}" type="datetime1">
              <a:rPr lang="en-US" smtClean="0"/>
              <a:t>2/21/2019</a:t>
            </a:fld>
            <a:endParaRPr lang="en-US" dirty="0"/>
          </a:p>
        </p:txBody>
      </p:sp>
      <p:sp>
        <p:nvSpPr>
          <p:cNvPr id="6" name="Footer Placeholder 5"/>
          <p:cNvSpPr>
            <a:spLocks noGrp="1"/>
          </p:cNvSpPr>
          <p:nvPr>
            <p:ph type="ftr" sz="quarter" idx="11"/>
          </p:nvPr>
        </p:nvSpPr>
        <p:spPr/>
        <p:txBody>
          <a:bodyPr/>
          <a:lstStyle/>
          <a:p>
            <a:r>
              <a:rPr lang="en-US" smtClean="0"/>
              <a:t>Husein Zorkot © 2018</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FFC9F9B-FA75-4720-A518-58332E00C95C}" type="datetime1">
              <a:rPr lang="en-US" smtClean="0"/>
              <a:t>2/21/2019</a:t>
            </a:fld>
            <a:endParaRPr lang="en-US" dirty="0"/>
          </a:p>
        </p:txBody>
      </p:sp>
      <p:sp>
        <p:nvSpPr>
          <p:cNvPr id="6" name="Footer Placeholder 5"/>
          <p:cNvSpPr>
            <a:spLocks noGrp="1"/>
          </p:cNvSpPr>
          <p:nvPr>
            <p:ph type="ftr" sz="quarter" idx="11"/>
          </p:nvPr>
        </p:nvSpPr>
        <p:spPr/>
        <p:txBody>
          <a:bodyPr/>
          <a:lstStyle/>
          <a:p>
            <a:r>
              <a:rPr lang="en-US" smtClean="0"/>
              <a:t>Husein Zorkot © 2018</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C7C3039-090B-4520-BE77-471E290E7ADD}" type="datetime1">
              <a:rPr lang="en-US" smtClean="0"/>
              <a:t>2/21/2019</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US" smtClean="0"/>
              <a:t>Husein Zorkot © 2018</a:t>
            </a:r>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9582" y="602673"/>
            <a:ext cx="8041393" cy="1828800"/>
          </a:xfrm>
        </p:spPr>
        <p:txBody>
          <a:bodyPr>
            <a:normAutofit fontScale="90000"/>
          </a:bodyPr>
          <a:lstStyle/>
          <a:p>
            <a:pPr algn="ctr"/>
            <a:r>
              <a:rPr lang="en-US" sz="5400" b="1" dirty="0" smtClean="0">
                <a:latin typeface="Segoe UI" panose="020B0502040204020203" pitchFamily="34" charset="0"/>
                <a:ea typeface="Segoe UI" panose="020B0502040204020203" pitchFamily="34" charset="0"/>
                <a:cs typeface="Segoe UI" panose="020B0502040204020203" pitchFamily="34" charset="0"/>
              </a:rPr>
              <a:t>BUTTERFLY MONITORING </a:t>
            </a:r>
            <a:r>
              <a:rPr lang="en-US" sz="3600" b="1" dirty="0" smtClean="0">
                <a:latin typeface="Segoe UI" panose="020B0502040204020203" pitchFamily="34" charset="0"/>
                <a:ea typeface="Segoe UI" panose="020B0502040204020203" pitchFamily="34" charset="0"/>
                <a:cs typeface="Segoe UI" panose="020B0502040204020203" pitchFamily="34" charset="0"/>
              </a:rPr>
              <a:t>principles and methodology</a:t>
            </a:r>
            <a:endParaRPr lang="en-US"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Subtitle 2"/>
          <p:cNvSpPr>
            <a:spLocks noGrp="1"/>
          </p:cNvSpPr>
          <p:nvPr>
            <p:ph type="subTitle" idx="1"/>
          </p:nvPr>
        </p:nvSpPr>
        <p:spPr>
          <a:xfrm>
            <a:off x="5681214" y="4852555"/>
            <a:ext cx="6400800" cy="2005445"/>
          </a:xfrm>
        </p:spPr>
        <p:txBody>
          <a:bodyPr>
            <a:normAutofit fontScale="77500" lnSpcReduction="20000"/>
          </a:bodyPr>
          <a:lstStyle/>
          <a:p>
            <a:pPr algn="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Husein </a:t>
            </a:r>
            <a:r>
              <a:rPr lang="en-US" b="1" dirty="0" err="1">
                <a:solidFill>
                  <a:schemeClr val="tx1"/>
                </a:solidFill>
                <a:latin typeface="Segoe UI" panose="020B0502040204020203" pitchFamily="34" charset="0"/>
                <a:ea typeface="Segoe UI" panose="020B0502040204020203" pitchFamily="34" charset="0"/>
                <a:cs typeface="Segoe UI" panose="020B0502040204020203" pitchFamily="34" charset="0"/>
              </a:rPr>
              <a:t>Zorkot</a:t>
            </a:r>
            <a:endPar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algn="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HHI Park Butterfly Garden &amp; Pavilion</a:t>
            </a:r>
          </a:p>
          <a:p>
            <a:pPr algn="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Field Manager/Butterfly Expert &amp; Lepidopterist</a:t>
            </a:r>
          </a:p>
          <a:p>
            <a:pPr algn="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Lebanon Butterfly Monitoring Scheme (LBMS)</a:t>
            </a:r>
          </a:p>
          <a:p>
            <a:pPr algn="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Butterflies and Moths of Lebanon LEPIDOPTERA LIBANOTICA</a:t>
            </a:r>
          </a:p>
          <a:p>
            <a:endParaRPr lang="en-US" dirty="0" smtClean="0"/>
          </a:p>
          <a:p>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49" y="2591436"/>
            <a:ext cx="5097169" cy="3822877"/>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313218" cy="938654"/>
          </a:xfrm>
          <a:prstGeom prst="rect">
            <a:avLst/>
          </a:prstGeom>
        </p:spPr>
      </p:pic>
      <p:sp>
        <p:nvSpPr>
          <p:cNvPr id="13" name="TextBox 12"/>
          <p:cNvSpPr txBox="1"/>
          <p:nvPr/>
        </p:nvSpPr>
        <p:spPr>
          <a:xfrm>
            <a:off x="103910" y="6414313"/>
            <a:ext cx="4488872" cy="261610"/>
          </a:xfrm>
          <a:prstGeom prst="rect">
            <a:avLst/>
          </a:prstGeom>
          <a:noFill/>
        </p:spPr>
        <p:txBody>
          <a:bodyPr wrap="square" rtlCol="0">
            <a:spAutoFit/>
          </a:bodyPr>
          <a:lstStyle/>
          <a:p>
            <a:r>
              <a:rPr lang="en-US" sz="1100" dirty="0" smtClean="0"/>
              <a:t>Attribute: Wilma </a:t>
            </a:r>
            <a:r>
              <a:rPr lang="en-US" sz="1100" dirty="0"/>
              <a:t>van </a:t>
            </a:r>
            <a:r>
              <a:rPr lang="en-US" sz="1100" dirty="0" err="1" smtClean="0"/>
              <a:t>Holten</a:t>
            </a:r>
            <a:r>
              <a:rPr lang="en-US" sz="1100" dirty="0" smtClean="0"/>
              <a:t> (Wikipedia Creative Commons)</a:t>
            </a:r>
            <a:endParaRPr lang="en-US" sz="1100" dirty="0"/>
          </a:p>
        </p:txBody>
      </p:sp>
    </p:spTree>
    <p:extLst>
      <p:ext uri="{BB962C8B-B14F-4D97-AF65-F5344CB8AC3E}">
        <p14:creationId xmlns:p14="http://schemas.microsoft.com/office/powerpoint/2010/main" val="3770535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646" y="128590"/>
            <a:ext cx="4052454" cy="3034275"/>
          </a:xfrm>
        </p:spPr>
      </p:pic>
      <p:sp>
        <p:nvSpPr>
          <p:cNvPr id="13" name="TextBox 12"/>
          <p:cNvSpPr txBox="1"/>
          <p:nvPr/>
        </p:nvSpPr>
        <p:spPr>
          <a:xfrm>
            <a:off x="93894" y="3147567"/>
            <a:ext cx="5631872" cy="261610"/>
          </a:xfrm>
          <a:prstGeom prst="rect">
            <a:avLst/>
          </a:prstGeom>
          <a:noFill/>
        </p:spPr>
        <p:txBody>
          <a:bodyPr wrap="square" rtlCol="0">
            <a:spAutoFit/>
          </a:bodyPr>
          <a:lstStyle/>
          <a:p>
            <a:r>
              <a:rPr lang="en-US" sz="1100" dirty="0" smtClean="0"/>
              <a:t>Attribute: </a:t>
            </a:r>
            <a:r>
              <a:rPr lang="en-US" sz="1100" dirty="0" err="1" smtClean="0"/>
              <a:t>Hectonichus</a:t>
            </a:r>
            <a:r>
              <a:rPr lang="en-US" sz="1100" dirty="0" smtClean="0"/>
              <a:t> (Wikipedia Creative Commons)</a:t>
            </a:r>
            <a:endParaRPr lang="en-US" sz="1100"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7273" y="128590"/>
            <a:ext cx="4291480" cy="2853834"/>
          </a:xfrm>
          <a:prstGeom prst="rect">
            <a:avLst/>
          </a:prstGeom>
        </p:spPr>
      </p:pic>
      <p:sp>
        <p:nvSpPr>
          <p:cNvPr id="15" name="TextBox 14"/>
          <p:cNvSpPr txBox="1"/>
          <p:nvPr/>
        </p:nvSpPr>
        <p:spPr>
          <a:xfrm>
            <a:off x="4470343" y="2938421"/>
            <a:ext cx="4727863" cy="261610"/>
          </a:xfrm>
          <a:prstGeom prst="rect">
            <a:avLst/>
          </a:prstGeom>
          <a:noFill/>
        </p:spPr>
        <p:txBody>
          <a:bodyPr wrap="square" rtlCol="0">
            <a:spAutoFit/>
          </a:bodyPr>
          <a:lstStyle/>
          <a:p>
            <a:r>
              <a:rPr lang="en-US" sz="1100" dirty="0"/>
              <a:t>Attribute: </a:t>
            </a:r>
            <a:r>
              <a:rPr lang="en-US" sz="1100" dirty="0" err="1" smtClean="0"/>
              <a:t>Zeynel</a:t>
            </a:r>
            <a:r>
              <a:rPr lang="en-US" sz="1100" dirty="0" smtClean="0"/>
              <a:t> </a:t>
            </a:r>
            <a:r>
              <a:rPr lang="en-US" sz="1100" dirty="0" err="1" smtClean="0"/>
              <a:t>Cebeci</a:t>
            </a:r>
            <a:r>
              <a:rPr lang="en-US" sz="1100" dirty="0" smtClean="0"/>
              <a:t> </a:t>
            </a:r>
            <a:r>
              <a:rPr lang="en-US" sz="1100" dirty="0"/>
              <a:t>(Wikipedia Creative Commons)</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646" y="3453105"/>
            <a:ext cx="4363855" cy="3130538"/>
          </a:xfrm>
          <a:prstGeom prst="rect">
            <a:avLst/>
          </a:prstGeom>
        </p:spPr>
      </p:pic>
      <p:sp>
        <p:nvSpPr>
          <p:cNvPr id="18" name="TextBox 17"/>
          <p:cNvSpPr txBox="1"/>
          <p:nvPr/>
        </p:nvSpPr>
        <p:spPr>
          <a:xfrm>
            <a:off x="104285" y="6553046"/>
            <a:ext cx="4748646" cy="261610"/>
          </a:xfrm>
          <a:prstGeom prst="rect">
            <a:avLst/>
          </a:prstGeom>
          <a:noFill/>
        </p:spPr>
        <p:txBody>
          <a:bodyPr wrap="square" rtlCol="0">
            <a:spAutoFit/>
          </a:bodyPr>
          <a:lstStyle/>
          <a:p>
            <a:r>
              <a:rPr lang="en-US" sz="1100" dirty="0"/>
              <a:t>Attribute: </a:t>
            </a:r>
            <a:r>
              <a:rPr lang="en-US" sz="1100" dirty="0" err="1" smtClean="0"/>
              <a:t>Quartl</a:t>
            </a:r>
            <a:r>
              <a:rPr lang="en-US" sz="1100" dirty="0" smtClean="0"/>
              <a:t> (Wikipedia </a:t>
            </a:r>
            <a:r>
              <a:rPr lang="en-US" sz="1100" dirty="0"/>
              <a:t>Creative Commons)</a:t>
            </a: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1030" y="3210867"/>
            <a:ext cx="5105400" cy="3337655"/>
          </a:xfrm>
          <a:prstGeom prst="rect">
            <a:avLst/>
          </a:prstGeom>
        </p:spPr>
      </p:pic>
      <p:sp>
        <p:nvSpPr>
          <p:cNvPr id="23" name="TextBox 22"/>
          <p:cNvSpPr txBox="1"/>
          <p:nvPr/>
        </p:nvSpPr>
        <p:spPr>
          <a:xfrm>
            <a:off x="6834275" y="6556240"/>
            <a:ext cx="4080683" cy="261610"/>
          </a:xfrm>
          <a:prstGeom prst="rect">
            <a:avLst/>
          </a:prstGeom>
          <a:noFill/>
        </p:spPr>
        <p:txBody>
          <a:bodyPr wrap="square" rtlCol="0">
            <a:spAutoFit/>
          </a:bodyPr>
          <a:lstStyle/>
          <a:p>
            <a:r>
              <a:rPr lang="en-US" sz="1100" dirty="0"/>
              <a:t>Attribute: </a:t>
            </a:r>
            <a:r>
              <a:rPr lang="en-US" sz="1100" dirty="0" err="1"/>
              <a:t>Zeynel</a:t>
            </a:r>
            <a:r>
              <a:rPr lang="en-US" sz="1100" dirty="0"/>
              <a:t> </a:t>
            </a:r>
            <a:r>
              <a:rPr lang="en-US" sz="1100" dirty="0" err="1"/>
              <a:t>Cebeci</a:t>
            </a:r>
            <a:r>
              <a:rPr lang="en-US" sz="1100" dirty="0"/>
              <a:t> (Wikipedia Creative Commons)</a:t>
            </a:r>
          </a:p>
        </p:txBody>
      </p:sp>
    </p:spTree>
    <p:extLst>
      <p:ext uri="{BB962C8B-B14F-4D97-AF65-F5344CB8AC3E}">
        <p14:creationId xmlns:p14="http://schemas.microsoft.com/office/powerpoint/2010/main" val="4082523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8522" y="144916"/>
            <a:ext cx="4133705" cy="2924596"/>
          </a:xfrm>
        </p:spPr>
      </p:pic>
      <p:sp>
        <p:nvSpPr>
          <p:cNvPr id="12" name="TextBox 11"/>
          <p:cNvSpPr txBox="1"/>
          <p:nvPr/>
        </p:nvSpPr>
        <p:spPr>
          <a:xfrm>
            <a:off x="86478" y="3068838"/>
            <a:ext cx="5133110" cy="261610"/>
          </a:xfrm>
          <a:prstGeom prst="rect">
            <a:avLst/>
          </a:prstGeom>
          <a:noFill/>
        </p:spPr>
        <p:txBody>
          <a:bodyPr wrap="square" rtlCol="0">
            <a:spAutoFit/>
          </a:bodyPr>
          <a:lstStyle/>
          <a:p>
            <a:r>
              <a:rPr lang="en-US" sz="1100" dirty="0"/>
              <a:t>Attribute: </a:t>
            </a:r>
            <a:r>
              <a:rPr lang="en-US" sz="1100" dirty="0" err="1"/>
              <a:t>Zeynel</a:t>
            </a:r>
            <a:r>
              <a:rPr lang="en-US" sz="1100" dirty="0"/>
              <a:t> </a:t>
            </a:r>
            <a:r>
              <a:rPr lang="en-US" sz="1100" dirty="0" err="1"/>
              <a:t>Cebeci</a:t>
            </a:r>
            <a:r>
              <a:rPr lang="en-US" sz="1100" dirty="0"/>
              <a:t> (Wikipedia Creative Commons)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9724" y="144916"/>
            <a:ext cx="4757825" cy="3169901"/>
          </a:xfrm>
          <a:prstGeom prst="rect">
            <a:avLst/>
          </a:prstGeom>
        </p:spPr>
      </p:pic>
      <p:sp>
        <p:nvSpPr>
          <p:cNvPr id="15" name="TextBox 14"/>
          <p:cNvSpPr txBox="1"/>
          <p:nvPr/>
        </p:nvSpPr>
        <p:spPr>
          <a:xfrm>
            <a:off x="9357549" y="97556"/>
            <a:ext cx="2684302" cy="430887"/>
          </a:xfrm>
          <a:prstGeom prst="rect">
            <a:avLst/>
          </a:prstGeom>
          <a:noFill/>
        </p:spPr>
        <p:txBody>
          <a:bodyPr wrap="square" rtlCol="0">
            <a:spAutoFit/>
          </a:bodyPr>
          <a:lstStyle/>
          <a:p>
            <a:r>
              <a:rPr lang="en-US" sz="1100" dirty="0"/>
              <a:t>Attribute: </a:t>
            </a:r>
            <a:r>
              <a:rPr lang="en-US" sz="1100" dirty="0" smtClean="0"/>
              <a:t>Sharp Photography (Wikipedia </a:t>
            </a:r>
            <a:r>
              <a:rPr lang="en-US" sz="1100" dirty="0"/>
              <a:t>Creative Commons)</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522" y="3366043"/>
            <a:ext cx="4259669" cy="3194752"/>
          </a:xfrm>
          <a:prstGeom prst="rect">
            <a:avLst/>
          </a:prstGeom>
        </p:spPr>
      </p:pic>
      <p:sp>
        <p:nvSpPr>
          <p:cNvPr id="17" name="TextBox 16"/>
          <p:cNvSpPr txBox="1"/>
          <p:nvPr/>
        </p:nvSpPr>
        <p:spPr>
          <a:xfrm>
            <a:off x="4951412" y="3536130"/>
            <a:ext cx="2558958" cy="430887"/>
          </a:xfrm>
          <a:prstGeom prst="rect">
            <a:avLst/>
          </a:prstGeom>
          <a:noFill/>
        </p:spPr>
        <p:txBody>
          <a:bodyPr wrap="square" rtlCol="0">
            <a:spAutoFit/>
          </a:bodyPr>
          <a:lstStyle/>
          <a:p>
            <a:r>
              <a:rPr lang="en-US" sz="1100" dirty="0"/>
              <a:t>Attribute: </a:t>
            </a:r>
            <a:r>
              <a:rPr lang="en-US" sz="1100" dirty="0" err="1" smtClean="0"/>
              <a:t>Hectonichus</a:t>
            </a:r>
            <a:r>
              <a:rPr lang="en-US" sz="1100" dirty="0" smtClean="0"/>
              <a:t> (Wikipedia </a:t>
            </a:r>
            <a:r>
              <a:rPr lang="en-US" sz="1100" dirty="0"/>
              <a:t>Creative Commons)</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8385" y="3583083"/>
            <a:ext cx="4713466" cy="3140347"/>
          </a:xfrm>
          <a:prstGeom prst="rect">
            <a:avLst/>
          </a:prstGeom>
        </p:spPr>
      </p:pic>
      <p:sp>
        <p:nvSpPr>
          <p:cNvPr id="19" name="TextBox 18"/>
          <p:cNvSpPr txBox="1"/>
          <p:nvPr/>
        </p:nvSpPr>
        <p:spPr>
          <a:xfrm>
            <a:off x="79438" y="6544106"/>
            <a:ext cx="4613564" cy="261610"/>
          </a:xfrm>
          <a:prstGeom prst="rect">
            <a:avLst/>
          </a:prstGeom>
          <a:noFill/>
        </p:spPr>
        <p:txBody>
          <a:bodyPr wrap="square" rtlCol="0">
            <a:spAutoFit/>
          </a:bodyPr>
          <a:lstStyle/>
          <a:p>
            <a:r>
              <a:rPr lang="en-US" sz="1100" dirty="0"/>
              <a:t>Attribute: Sharp Photography (Wikipedia Creative Commons)</a:t>
            </a:r>
          </a:p>
        </p:txBody>
      </p:sp>
    </p:spTree>
    <p:extLst>
      <p:ext uri="{BB962C8B-B14F-4D97-AF65-F5344CB8AC3E}">
        <p14:creationId xmlns:p14="http://schemas.microsoft.com/office/powerpoint/2010/main" val="3342069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06" y="194779"/>
            <a:ext cx="4600852" cy="3065318"/>
          </a:xfrm>
        </p:spPr>
      </p:pic>
      <p:sp>
        <p:nvSpPr>
          <p:cNvPr id="12" name="TextBox 11"/>
          <p:cNvSpPr txBox="1"/>
          <p:nvPr/>
        </p:nvSpPr>
        <p:spPr>
          <a:xfrm>
            <a:off x="69158" y="3273666"/>
            <a:ext cx="4836387" cy="261610"/>
          </a:xfrm>
          <a:prstGeom prst="rect">
            <a:avLst/>
          </a:prstGeom>
          <a:noFill/>
        </p:spPr>
        <p:txBody>
          <a:bodyPr wrap="square" rtlCol="0">
            <a:spAutoFit/>
          </a:bodyPr>
          <a:lstStyle/>
          <a:p>
            <a:r>
              <a:rPr lang="en-US" sz="1100" dirty="0"/>
              <a:t>Attribute: Sharp Photography (Wikipedia Creative Commons)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953" y="3463234"/>
            <a:ext cx="4601876" cy="3066001"/>
          </a:xfrm>
          <a:prstGeom prst="rect">
            <a:avLst/>
          </a:prstGeom>
        </p:spPr>
      </p:pic>
      <p:sp>
        <p:nvSpPr>
          <p:cNvPr id="14" name="TextBox 13"/>
          <p:cNvSpPr txBox="1"/>
          <p:nvPr/>
        </p:nvSpPr>
        <p:spPr>
          <a:xfrm>
            <a:off x="7314131" y="3218964"/>
            <a:ext cx="4810991" cy="261610"/>
          </a:xfrm>
          <a:prstGeom prst="rect">
            <a:avLst/>
          </a:prstGeom>
          <a:noFill/>
        </p:spPr>
        <p:txBody>
          <a:bodyPr wrap="square" rtlCol="0">
            <a:spAutoFit/>
          </a:bodyPr>
          <a:lstStyle/>
          <a:p>
            <a:r>
              <a:rPr lang="en-US" sz="1100" dirty="0"/>
              <a:t>Attribute: </a:t>
            </a:r>
            <a:r>
              <a:rPr lang="en-US" sz="1100" dirty="0" err="1" smtClean="0"/>
              <a:t>Valerius</a:t>
            </a:r>
            <a:r>
              <a:rPr lang="en-US" sz="1100" dirty="0" smtClean="0"/>
              <a:t> </a:t>
            </a:r>
            <a:r>
              <a:rPr lang="en-US" sz="1100" dirty="0" err="1" smtClean="0"/>
              <a:t>Geng</a:t>
            </a:r>
            <a:r>
              <a:rPr lang="en-US" sz="1100" dirty="0" smtClean="0"/>
              <a:t> (Wikipedia </a:t>
            </a:r>
            <a:r>
              <a:rPr lang="en-US" sz="1100" dirty="0"/>
              <a:t>Creative Commons)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06" y="3646676"/>
            <a:ext cx="4636593" cy="3089130"/>
          </a:xfrm>
          <a:prstGeom prst="rect">
            <a:avLst/>
          </a:prstGeom>
        </p:spPr>
      </p:pic>
      <p:sp>
        <p:nvSpPr>
          <p:cNvPr id="16" name="TextBox 15"/>
          <p:cNvSpPr txBox="1"/>
          <p:nvPr/>
        </p:nvSpPr>
        <p:spPr>
          <a:xfrm>
            <a:off x="4752951" y="3585965"/>
            <a:ext cx="2469572" cy="430887"/>
          </a:xfrm>
          <a:prstGeom prst="rect">
            <a:avLst/>
          </a:prstGeom>
          <a:noFill/>
        </p:spPr>
        <p:txBody>
          <a:bodyPr wrap="square" rtlCol="0">
            <a:spAutoFit/>
          </a:bodyPr>
          <a:lstStyle/>
          <a:p>
            <a:r>
              <a:rPr lang="en-US" sz="1100" dirty="0"/>
              <a:t>Attribute: Sharp Photography (Wikipedia Creative Commons)</a:t>
            </a:r>
          </a:p>
        </p:txBody>
      </p:sp>
      <p:sp>
        <p:nvSpPr>
          <p:cNvPr id="19" name="TextBox 18"/>
          <p:cNvSpPr txBox="1"/>
          <p:nvPr/>
        </p:nvSpPr>
        <p:spPr>
          <a:xfrm>
            <a:off x="7327999" y="6514844"/>
            <a:ext cx="5006735" cy="261610"/>
          </a:xfrm>
          <a:prstGeom prst="rect">
            <a:avLst/>
          </a:prstGeom>
          <a:noFill/>
        </p:spPr>
        <p:txBody>
          <a:bodyPr wrap="square" rtlCol="0">
            <a:spAutoFit/>
          </a:bodyPr>
          <a:lstStyle/>
          <a:p>
            <a:r>
              <a:rPr lang="en-US" sz="1100" dirty="0"/>
              <a:t>Attribute: </a:t>
            </a:r>
            <a:r>
              <a:rPr lang="en-US" sz="1100" dirty="0" err="1" smtClean="0"/>
              <a:t>Svdmolen</a:t>
            </a:r>
            <a:r>
              <a:rPr lang="en-US" sz="1100" dirty="0" smtClean="0"/>
              <a:t> (Wikipedia </a:t>
            </a:r>
            <a:r>
              <a:rPr lang="en-US" sz="1100" dirty="0"/>
              <a:t>Creative Commons)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617" y="145874"/>
            <a:ext cx="4605212" cy="3070141"/>
          </a:xfrm>
          <a:prstGeom prst="rect">
            <a:avLst/>
          </a:prstGeom>
        </p:spPr>
      </p:pic>
    </p:spTree>
    <p:extLst>
      <p:ext uri="{BB962C8B-B14F-4D97-AF65-F5344CB8AC3E}">
        <p14:creationId xmlns:p14="http://schemas.microsoft.com/office/powerpoint/2010/main" val="3108964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14" y="193183"/>
            <a:ext cx="7819086" cy="1999299"/>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Butterflies and Sustainable Practices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06062" y="2961409"/>
            <a:ext cx="11269014" cy="3684090"/>
          </a:xfrm>
        </p:spPr>
        <p:txBody>
          <a:bodyPr>
            <a:normAutofi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Sustainable grazing practices and grassland management have been shown to be correlated with higher biodiversity of plants and butterflies. Traditional modes of farming, such as extensive livestock grazing and haymaking where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fertilisers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and pesticides are kept to a minimum, provide ideal environments for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butterflies</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gardening, a low maintenance, environment-friendly, sustainable type of gardening,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utilises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native butterfly plants to </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attract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and maintain the </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presence</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of local butterflies. This type of gardening, if applied on a large-scale throughout the country, has tremendous potential for nature conservation</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8300" y="193183"/>
            <a:ext cx="2736614" cy="3036244"/>
          </a:xfrm>
          <a:prstGeom prst="rect">
            <a:avLst/>
          </a:prstGeom>
        </p:spPr>
      </p:pic>
    </p:spTree>
    <p:extLst>
      <p:ext uri="{BB962C8B-B14F-4D97-AF65-F5344CB8AC3E}">
        <p14:creationId xmlns:p14="http://schemas.microsoft.com/office/powerpoint/2010/main" val="29251784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706" y="-1"/>
            <a:ext cx="11999294" cy="2660073"/>
          </a:xfrm>
        </p:spPr>
        <p:txBody>
          <a:bodyPr/>
          <a:lstStyle/>
          <a:p>
            <a:r>
              <a:rPr lang="en-US" b="1" dirty="0">
                <a:latin typeface="Segoe UI" panose="020B0502040204020203" pitchFamily="34" charset="0"/>
                <a:ea typeface="Segoe UI" panose="020B0502040204020203" pitchFamily="34" charset="0"/>
                <a:cs typeface="Segoe UI" panose="020B0502040204020203" pitchFamily="34" charset="0"/>
              </a:rPr>
              <a:t>Butterflies </a:t>
            </a:r>
            <a:r>
              <a:rPr lang="en-US" b="1" dirty="0" smtClean="0">
                <a:latin typeface="Segoe UI" panose="020B0502040204020203" pitchFamily="34" charset="0"/>
                <a:ea typeface="Segoe UI" panose="020B0502040204020203" pitchFamily="34" charset="0"/>
                <a:cs typeface="Segoe UI" panose="020B0502040204020203" pitchFamily="34" charset="0"/>
              </a:rPr>
              <a:t>IN LEBANON’s NATURE PARKS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96214" y="1519708"/>
            <a:ext cx="7946265" cy="3343237"/>
          </a:xfrm>
        </p:spPr>
        <p:txBody>
          <a:bodyPr>
            <a:normAutofit/>
          </a:bodyPr>
          <a:lstStyle/>
          <a:p>
            <a:r>
              <a:rPr lang="en-US" sz="2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 example, the </a:t>
            </a:r>
            <a:r>
              <a:rPr lang="en-US" sz="2000"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Shouf</a:t>
            </a:r>
            <a:r>
              <a:rPr lang="en-US" sz="2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Biosphere Reserve (ACS)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51 species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documented</a:t>
            </a:r>
            <a:endParaRPr lang="en-US" sz="2000"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Nearly a third of the country’s entire butterfly fauna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2000"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(n=165)</a:t>
            </a:r>
            <a:endParaRPr lang="en-US" sz="20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TextBox 4"/>
          <p:cNvSpPr txBox="1"/>
          <p:nvPr/>
        </p:nvSpPr>
        <p:spPr>
          <a:xfrm>
            <a:off x="3576961" y="6492481"/>
            <a:ext cx="3949521" cy="261610"/>
          </a:xfrm>
          <a:prstGeom prst="rect">
            <a:avLst/>
          </a:prstGeom>
          <a:noFill/>
        </p:spPr>
        <p:txBody>
          <a:bodyPr wrap="square" rtlCol="0">
            <a:spAutoFit/>
          </a:bodyPr>
          <a:lstStyle/>
          <a:p>
            <a:r>
              <a:rPr lang="en-US" sz="1100" dirty="0"/>
              <a:t>Attribute: </a:t>
            </a:r>
            <a:r>
              <a:rPr lang="en-US" sz="1100" dirty="0" smtClean="0"/>
              <a:t>H. </a:t>
            </a:r>
            <a:r>
              <a:rPr lang="en-US" sz="1100" dirty="0" err="1" smtClean="0"/>
              <a:t>Krisp</a:t>
            </a:r>
            <a:r>
              <a:rPr lang="en-US" sz="1100" dirty="0" smtClean="0"/>
              <a:t> </a:t>
            </a:r>
            <a:r>
              <a:rPr lang="en-US" sz="1100" dirty="0"/>
              <a:t>(Wikipedia Creative Commons)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4277" y="3200401"/>
            <a:ext cx="5052640" cy="3553690"/>
          </a:xfrm>
          <a:prstGeom prst="rect">
            <a:avLst/>
          </a:prstGeom>
        </p:spPr>
      </p:pic>
    </p:spTree>
    <p:extLst>
      <p:ext uri="{BB962C8B-B14F-4D97-AF65-F5344CB8AC3E}">
        <p14:creationId xmlns:p14="http://schemas.microsoft.com/office/powerpoint/2010/main" val="1181436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694" y="1"/>
            <a:ext cx="11821174" cy="1506828"/>
          </a:xfrm>
        </p:spPr>
        <p:txBody>
          <a:bodyPr/>
          <a:lstStyle/>
          <a:p>
            <a:r>
              <a:rPr lang="en-US" b="1" dirty="0">
                <a:latin typeface="Segoe UI" panose="020B0502040204020203" pitchFamily="34" charset="0"/>
                <a:ea typeface="Segoe UI" panose="020B0502040204020203" pitchFamily="34" charset="0"/>
                <a:cs typeface="Segoe UI" panose="020B0502040204020203" pitchFamily="34" charset="0"/>
              </a:rPr>
              <a:t>Butterflies IN LEBANON’s NATURE PARKS</a:t>
            </a:r>
          </a:p>
        </p:txBody>
      </p:sp>
      <p:sp>
        <p:nvSpPr>
          <p:cNvPr id="3" name="Content Placeholder 2"/>
          <p:cNvSpPr>
            <a:spLocks noGrp="1"/>
          </p:cNvSpPr>
          <p:nvPr>
            <p:ph idx="1"/>
          </p:nvPr>
        </p:nvSpPr>
        <p:spPr>
          <a:xfrm>
            <a:off x="207693" y="1609859"/>
            <a:ext cx="11215867" cy="5022761"/>
          </a:xfrm>
        </p:spPr>
        <p:txBody>
          <a:bodyPr numCol="2">
            <a:normAutofit fontScale="77500" lnSpcReduction="20000"/>
          </a:bodyPr>
          <a:lstStyle/>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Papilio</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alexanor</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Allancastria</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cerisyi</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Allancastria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deyrollei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Parnassius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mnemosyne</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Pieris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napi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Pieris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ergane</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Colias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aurorina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Gonepteryx</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rhamni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Gonepteryx</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farinosa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Leptidea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duponcheli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Argynnis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niobe</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Issoria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lathonia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Melitaea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cinxia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Melitaea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didyma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Melanargia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titea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Hipparchia</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alcyone</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a:solidFill>
                  <a:schemeClr val="tx1"/>
                </a:solidFill>
                <a:latin typeface="Segoe UI" panose="020B0502040204020203" pitchFamily="34" charset="0"/>
                <a:ea typeface="Segoe UI" panose="020B0502040204020203" pitchFamily="34" charset="0"/>
                <a:cs typeface="Segoe UI" panose="020B0502040204020203" pitchFamily="34" charset="0"/>
              </a:rPr>
              <a:t>H</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ipparchia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fatua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Pseudochazara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telephassa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Pseudochazara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pelopea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Satyrus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ferula</a:t>
            </a: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Hyponephele</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lycaon</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Hyponephele</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lupinus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Kirinia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roxelana</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2200"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Threatened, near-threatened, rare, or endemic species</a:t>
            </a:r>
          </a:p>
          <a:p>
            <a:endParaRPr lang="en-US" dirty="0"/>
          </a:p>
        </p:txBody>
      </p:sp>
    </p:spTree>
    <p:extLst>
      <p:ext uri="{BB962C8B-B14F-4D97-AF65-F5344CB8AC3E}">
        <p14:creationId xmlns:p14="http://schemas.microsoft.com/office/powerpoint/2010/main" val="335498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024" y="1"/>
            <a:ext cx="11979975" cy="1468192"/>
          </a:xfrm>
        </p:spPr>
        <p:txBody>
          <a:bodyPr/>
          <a:lstStyle/>
          <a:p>
            <a:r>
              <a:rPr lang="en-US" b="1" dirty="0">
                <a:latin typeface="Segoe UI" panose="020B0502040204020203" pitchFamily="34" charset="0"/>
                <a:ea typeface="Segoe UI" panose="020B0502040204020203" pitchFamily="34" charset="0"/>
                <a:cs typeface="Segoe UI" panose="020B0502040204020203" pitchFamily="34" charset="0"/>
              </a:rPr>
              <a:t>Butterflies IN LEBANON’s NATURE PARKS</a:t>
            </a:r>
          </a:p>
        </p:txBody>
      </p:sp>
      <p:sp>
        <p:nvSpPr>
          <p:cNvPr id="3" name="Content Placeholder 2"/>
          <p:cNvSpPr>
            <a:spLocks noGrp="1"/>
          </p:cNvSpPr>
          <p:nvPr>
            <p:ph idx="1"/>
          </p:nvPr>
        </p:nvSpPr>
        <p:spPr>
          <a:xfrm>
            <a:off x="212024" y="1745673"/>
            <a:ext cx="11765328" cy="4951340"/>
          </a:xfrm>
        </p:spPr>
        <p:txBody>
          <a:bodyPr numCol="2">
            <a:normAutofit fontScale="77500" lnSpcReduction="20000"/>
          </a:bodyPr>
          <a:lstStyle/>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Callophrys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rubi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Satyrium</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ilicis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Satyrium</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ledereri</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Neozephyrus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quercus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Tomares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nogelii</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Tomares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nesimachus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Lycaena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phlaeas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Lycaena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asabinus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Lycaena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ochimus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Lycaena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thetis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Plebejus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idas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Plebejus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pylaon</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Eumedonia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eumedon</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Aricia</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dorsumstellae</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Aricia</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bassoni</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Polyommatus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bellis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Polyommatus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isauricoides</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Polyommatus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ellisoni</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Polyommatus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thersites</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Polyommatus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syriacus</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Glaucopsyche</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alexis</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Turanana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endymion</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Pyrgus</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armoricanus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Spialia</a:t>
            </a:r>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phlomidis</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Carcharodus</a:t>
            </a:r>
            <a:r>
              <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 </a:t>
            </a:r>
            <a:r>
              <a:rPr lang="en-US" sz="2500" i="1" dirty="0" err="1"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stauderi</a:t>
            </a:r>
            <a:endParaRPr lang="en-US" sz="2500" i="1"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endParaRPr>
          </a:p>
          <a:p>
            <a:r>
              <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Pelopidas </a:t>
            </a:r>
            <a:r>
              <a:rPr lang="en-US" sz="2500"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thrax</a:t>
            </a:r>
            <a:endParaRPr lang="en-US" sz="2500"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smtClean="0"/>
          </a:p>
        </p:txBody>
      </p:sp>
    </p:spTree>
    <p:extLst>
      <p:ext uri="{BB962C8B-B14F-4D97-AF65-F5344CB8AC3E}">
        <p14:creationId xmlns:p14="http://schemas.microsoft.com/office/powerpoint/2010/main" val="26133124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786" y="1"/>
            <a:ext cx="8534400" cy="1184856"/>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materials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516786" y="1043188"/>
            <a:ext cx="11164352" cy="5679583"/>
          </a:xfrm>
        </p:spPr>
        <p:txBody>
          <a:bodyPr numCol="2">
            <a:normAutofit fontScale="77500" lnSpcReduction="20000"/>
          </a:bodyPr>
          <a:lstStyle/>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Clipboard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Writing utensils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N</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otebook (to jot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down details on floristic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composition of each transect, butterflies, day moths, dragonflies, bees, ants, other observations, etc.)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aper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(as extra tally sheets when running out of space on the forms)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utdoor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daypack or bag</a:t>
            </a:r>
          </a:p>
          <a:p>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Transect Details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and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Recording Forms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provided)</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amera (to better identify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species and  consult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with expert)</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ristwatch (to keep track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time, start/finish times)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ellular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phone (in case of emergency)</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hone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internet access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obtain weather conditions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map coordinates,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satellite image of location, databases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online resources,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website, communication, keep track of time, etc</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Field guides or atlases (</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 Field Guide to the Butterflies of Lebanon and the Middle East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or </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Gardening in Lebanon,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call or email SPNL office)</a:t>
            </a:r>
          </a:p>
          <a:p>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Field Identification Sheets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provided)</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ortable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thermometer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(note: other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weather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conditions,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such as percent sunshine, wind direction and speed, can be obtained manually as approximations)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ap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biosphere or local area</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olar-powered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calculator</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ape measure</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String</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First aid kit</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Boots or protective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footwear</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ppropriate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long-sleeved clothing and trousers (protection from thorny plants and animal bites)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H</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or cap (protection from sun’s rays)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ater and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food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keep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hydrated and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energised</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during long hot days)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quick, reliable method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transportation</a:t>
            </a:r>
          </a:p>
          <a:p>
            <a:pPr marL="0" indent="0">
              <a:buNone/>
            </a:pPr>
            <a:r>
              <a:rPr lang="en-US" dirty="0">
                <a:latin typeface="Segoe UI" panose="020B0502040204020203" pitchFamily="34" charset="0"/>
                <a:ea typeface="Segoe UI" panose="020B0502040204020203" pitchFamily="34" charset="0"/>
                <a:cs typeface="Segoe UI" panose="020B0502040204020203" pitchFamily="34" charset="0"/>
              </a:rPr>
              <a:t> </a:t>
            </a:r>
          </a:p>
          <a:p>
            <a:endParaRPr lang="en-US" dirty="0"/>
          </a:p>
        </p:txBody>
      </p:sp>
    </p:spTree>
    <p:extLst>
      <p:ext uri="{BB962C8B-B14F-4D97-AF65-F5344CB8AC3E}">
        <p14:creationId xmlns:p14="http://schemas.microsoft.com/office/powerpoint/2010/main" val="3108087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6699" y="498764"/>
            <a:ext cx="7212169" cy="1188368"/>
          </a:xfrm>
        </p:spPr>
        <p:txBody>
          <a:bodyPr>
            <a:normAutofit fontScale="90000"/>
          </a:bodyPr>
          <a:lstStyle/>
          <a:p>
            <a:pPr algn="ctr"/>
            <a:r>
              <a:rPr lang="en-US" b="1" dirty="0" smtClean="0">
                <a:latin typeface="Segoe UI" panose="020B0502040204020203" pitchFamily="34" charset="0"/>
                <a:ea typeface="Segoe UI" panose="020B0502040204020203" pitchFamily="34" charset="0"/>
                <a:cs typeface="Segoe UI" panose="020B0502040204020203" pitchFamily="34" charset="0"/>
              </a:rPr>
              <a:t>BUTTERFLY TRANSECT DETAILS FORM</a:t>
            </a:r>
            <a:br>
              <a:rPr lang="en-US" b="1" dirty="0" smtClean="0">
                <a:latin typeface="Segoe UI" panose="020B0502040204020203" pitchFamily="34" charset="0"/>
                <a:ea typeface="Segoe UI" panose="020B0502040204020203" pitchFamily="34" charset="0"/>
                <a:cs typeface="Segoe UI" panose="020B0502040204020203" pitchFamily="34" charset="0"/>
              </a:rPr>
            </a:br>
            <a:r>
              <a:rPr lang="en-US" b="1" dirty="0"/>
              <a:t/>
            </a:r>
            <a:br>
              <a:rPr lang="en-US" b="1" dirty="0"/>
            </a:b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507" y="183522"/>
            <a:ext cx="4450523" cy="6504031"/>
          </a:xfrm>
        </p:spPr>
      </p:pic>
      <p:sp>
        <p:nvSpPr>
          <p:cNvPr id="6" name="TextBox 5"/>
          <p:cNvSpPr txBox="1"/>
          <p:nvPr/>
        </p:nvSpPr>
        <p:spPr>
          <a:xfrm>
            <a:off x="4816699" y="1249251"/>
            <a:ext cx="7212169" cy="5632311"/>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Includes:</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Transect Name</a:t>
            </a:r>
          </a:p>
          <a:p>
            <a:r>
              <a:rPr lang="en-US" dirty="0" smtClean="0">
                <a:latin typeface="Segoe UI" panose="020B0502040204020203" pitchFamily="34" charset="0"/>
                <a:ea typeface="Segoe UI" panose="020B0502040204020203" pitchFamily="34" charset="0"/>
                <a:cs typeface="Segoe UI" panose="020B0502040204020203" pitchFamily="34" charset="0"/>
              </a:rPr>
              <a:t>Transect Code</a:t>
            </a:r>
          </a:p>
          <a:p>
            <a:r>
              <a:rPr lang="en-US" dirty="0" smtClean="0">
                <a:latin typeface="Segoe UI" panose="020B0502040204020203" pitchFamily="34" charset="0"/>
                <a:ea typeface="Segoe UI" panose="020B0502040204020203" pitchFamily="34" charset="0"/>
                <a:cs typeface="Segoe UI" panose="020B0502040204020203" pitchFamily="34" charset="0"/>
              </a:rPr>
              <a:t>Map Coordinates</a:t>
            </a:r>
          </a:p>
          <a:p>
            <a:r>
              <a:rPr lang="en-US" dirty="0" smtClean="0">
                <a:latin typeface="Segoe UI" panose="020B0502040204020203" pitchFamily="34" charset="0"/>
                <a:ea typeface="Segoe UI" panose="020B0502040204020203" pitchFamily="34" charset="0"/>
                <a:cs typeface="Segoe UI" panose="020B0502040204020203" pitchFamily="34" charset="0"/>
              </a:rPr>
              <a:t>Province/District</a:t>
            </a:r>
          </a:p>
          <a:p>
            <a:r>
              <a:rPr lang="en-US" dirty="0" smtClean="0">
                <a:latin typeface="Segoe UI" panose="020B0502040204020203" pitchFamily="34" charset="0"/>
                <a:ea typeface="Segoe UI" panose="020B0502040204020203" pitchFamily="34" charset="0"/>
                <a:cs typeface="Segoe UI" panose="020B0502040204020203" pitchFamily="34" charset="0"/>
              </a:rPr>
              <a:t>Year Transect Established</a:t>
            </a:r>
          </a:p>
          <a:p>
            <a:r>
              <a:rPr lang="en-US" dirty="0" smtClean="0">
                <a:latin typeface="Segoe UI" panose="020B0502040204020203" pitchFamily="34" charset="0"/>
                <a:ea typeface="Segoe UI" panose="020B0502040204020203" pitchFamily="34" charset="0"/>
                <a:cs typeface="Segoe UI" panose="020B0502040204020203" pitchFamily="34" charset="0"/>
              </a:rPr>
              <a:t>Transect Length (m)</a:t>
            </a:r>
          </a:p>
          <a:p>
            <a:r>
              <a:rPr lang="en-US" dirty="0" smtClean="0">
                <a:latin typeface="Segoe UI" panose="020B0502040204020203" pitchFamily="34" charset="0"/>
                <a:ea typeface="Segoe UI" panose="020B0502040204020203" pitchFamily="34" charset="0"/>
                <a:cs typeface="Segoe UI" panose="020B0502040204020203" pitchFamily="34" charset="0"/>
              </a:rPr>
              <a:t>Transect Width (m)</a:t>
            </a:r>
          </a:p>
          <a:p>
            <a:r>
              <a:rPr lang="en-US" dirty="0" smtClean="0">
                <a:latin typeface="Segoe UI" panose="020B0502040204020203" pitchFamily="34" charset="0"/>
                <a:ea typeface="Segoe UI" panose="020B0502040204020203" pitchFamily="34" charset="0"/>
                <a:cs typeface="Segoe UI" panose="020B0502040204020203" pitchFamily="34" charset="0"/>
              </a:rPr>
              <a:t>Overall Habitat Description (Vegetation Type/Land Cover)</a:t>
            </a:r>
          </a:p>
          <a:p>
            <a:r>
              <a:rPr lang="en-US" dirty="0" smtClean="0">
                <a:latin typeface="Segoe UI" panose="020B0502040204020203" pitchFamily="34" charset="0"/>
                <a:ea typeface="Segoe UI" panose="020B0502040204020203" pitchFamily="34" charset="0"/>
                <a:cs typeface="Segoe UI" panose="020B0502040204020203" pitchFamily="34" charset="0"/>
              </a:rPr>
              <a:t>Habitat Code(s)</a:t>
            </a:r>
          </a:p>
          <a:p>
            <a:r>
              <a:rPr lang="en-US" dirty="0" smtClean="0">
                <a:latin typeface="Segoe UI" panose="020B0502040204020203" pitchFamily="34" charset="0"/>
                <a:ea typeface="Segoe UI" panose="020B0502040204020203" pitchFamily="34" charset="0"/>
                <a:cs typeface="Segoe UI" panose="020B0502040204020203" pitchFamily="34" charset="0"/>
              </a:rPr>
              <a:t>Land Use Type</a:t>
            </a:r>
          </a:p>
          <a:p>
            <a:r>
              <a:rPr lang="en-US" dirty="0" smtClean="0">
                <a:latin typeface="Segoe UI" panose="020B0502040204020203" pitchFamily="34" charset="0"/>
                <a:ea typeface="Segoe UI" panose="020B0502040204020203" pitchFamily="34" charset="0"/>
                <a:cs typeface="Segoe UI" panose="020B0502040204020203" pitchFamily="34" charset="0"/>
              </a:rPr>
              <a:t>Land Conservation Status</a:t>
            </a:r>
          </a:p>
          <a:p>
            <a:r>
              <a:rPr lang="en-US" dirty="0" smtClean="0">
                <a:latin typeface="Segoe UI" panose="020B0502040204020203" pitchFamily="34" charset="0"/>
                <a:ea typeface="Segoe UI" panose="020B0502040204020203" pitchFamily="34" charset="0"/>
                <a:cs typeface="Segoe UI" panose="020B0502040204020203" pitchFamily="34" charset="0"/>
              </a:rPr>
              <a:t>Type of Recorder</a:t>
            </a:r>
          </a:p>
          <a:p>
            <a:r>
              <a:rPr lang="en-US" dirty="0" smtClean="0">
                <a:latin typeface="Segoe UI" panose="020B0502040204020203" pitchFamily="34" charset="0"/>
                <a:ea typeface="Segoe UI" panose="020B0502040204020203" pitchFamily="34" charset="0"/>
                <a:cs typeface="Segoe UI" panose="020B0502040204020203" pitchFamily="34" charset="0"/>
              </a:rPr>
              <a:t>Recorder Details</a:t>
            </a:r>
          </a:p>
          <a:p>
            <a:r>
              <a:rPr lang="en-US" dirty="0" smtClean="0">
                <a:latin typeface="Segoe UI" panose="020B0502040204020203" pitchFamily="34" charset="0"/>
                <a:ea typeface="Segoe UI" panose="020B0502040204020203" pitchFamily="34" charset="0"/>
                <a:cs typeface="Segoe UI" panose="020B0502040204020203" pitchFamily="34" charset="0"/>
              </a:rPr>
              <a:t>Land Tenure Details</a:t>
            </a:r>
          </a:p>
          <a:p>
            <a:r>
              <a:rPr lang="en-US" dirty="0" smtClean="0">
                <a:latin typeface="Segoe UI" panose="020B0502040204020203" pitchFamily="34" charset="0"/>
                <a:ea typeface="Segoe UI" panose="020B0502040204020203" pitchFamily="34" charset="0"/>
                <a:cs typeface="Segoe UI" panose="020B0502040204020203" pitchFamily="34" charset="0"/>
              </a:rPr>
              <a:t>Transect Map</a:t>
            </a:r>
          </a:p>
          <a:p>
            <a:r>
              <a:rPr lang="en-US" dirty="0" smtClean="0">
                <a:latin typeface="Segoe UI" panose="020B0502040204020203" pitchFamily="34" charset="0"/>
                <a:ea typeface="Segoe UI" panose="020B0502040204020203" pitchFamily="34" charset="0"/>
                <a:cs typeface="Segoe UI" panose="020B0502040204020203" pitchFamily="34" charset="0"/>
              </a:rPr>
              <a:t>Field Notes &amp; Observations</a:t>
            </a:r>
          </a:p>
          <a:p>
            <a:r>
              <a:rPr lang="en-US" dirty="0" smtClean="0">
                <a:latin typeface="Segoe UI" panose="020B0502040204020203" pitchFamily="34" charset="0"/>
                <a:ea typeface="Segoe UI" panose="020B0502040204020203" pitchFamily="34" charset="0"/>
                <a:cs typeface="Segoe UI" panose="020B0502040204020203" pitchFamily="34" charset="0"/>
              </a:rPr>
              <a:t>Section Details (Section Number, Coordinates, Length (m), Habitat(s), and Management)</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615873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170646"/>
            <a:ext cx="7620000" cy="962696"/>
          </a:xfrm>
        </p:spPr>
        <p:txBody>
          <a:bodyPr>
            <a:normAutofit fontScale="90000"/>
          </a:bodyPr>
          <a:lstStyle/>
          <a:p>
            <a:pPr algn="ctr"/>
            <a:r>
              <a:rPr lang="en-US" b="1" dirty="0" smtClean="0">
                <a:latin typeface="Segoe UI" panose="020B0502040204020203" pitchFamily="34" charset="0"/>
                <a:ea typeface="Segoe UI" panose="020B0502040204020203" pitchFamily="34" charset="0"/>
                <a:cs typeface="Segoe UI" panose="020B0502040204020203" pitchFamily="34" charset="0"/>
              </a:rPr>
              <a:t>BUTTERFLY TRANSECT RECORDING FORM</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70" y="170645"/>
            <a:ext cx="4369630" cy="6472158"/>
          </a:xfrm>
        </p:spPr>
      </p:pic>
      <p:sp>
        <p:nvSpPr>
          <p:cNvPr id="5" name="TextBox 4"/>
          <p:cNvSpPr txBox="1"/>
          <p:nvPr/>
        </p:nvSpPr>
        <p:spPr>
          <a:xfrm>
            <a:off x="4868214" y="1300766"/>
            <a:ext cx="6941713" cy="5078313"/>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Includes:</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Transect Name</a:t>
            </a:r>
          </a:p>
          <a:p>
            <a:r>
              <a:rPr lang="en-US" dirty="0" smtClean="0">
                <a:latin typeface="Segoe UI" panose="020B0502040204020203" pitchFamily="34" charset="0"/>
                <a:ea typeface="Segoe UI" panose="020B0502040204020203" pitchFamily="34" charset="0"/>
                <a:cs typeface="Segoe UI" panose="020B0502040204020203" pitchFamily="34" charset="0"/>
              </a:rPr>
              <a:t>Recorder</a:t>
            </a:r>
          </a:p>
          <a:p>
            <a:r>
              <a:rPr lang="en-US" dirty="0" smtClean="0">
                <a:latin typeface="Segoe UI" panose="020B0502040204020203" pitchFamily="34" charset="0"/>
                <a:ea typeface="Segoe UI" panose="020B0502040204020203" pitchFamily="34" charset="0"/>
                <a:cs typeface="Segoe UI" panose="020B0502040204020203" pitchFamily="34" charset="0"/>
              </a:rPr>
              <a:t>Year</a:t>
            </a:r>
          </a:p>
          <a:p>
            <a:r>
              <a:rPr lang="en-US" dirty="0" smtClean="0">
                <a:latin typeface="Segoe UI" panose="020B0502040204020203" pitchFamily="34" charset="0"/>
                <a:ea typeface="Segoe UI" panose="020B0502040204020203" pitchFamily="34" charset="0"/>
                <a:cs typeface="Segoe UI" panose="020B0502040204020203" pitchFamily="34" charset="0"/>
              </a:rPr>
              <a:t>Date</a:t>
            </a:r>
          </a:p>
          <a:p>
            <a:r>
              <a:rPr lang="en-US" dirty="0" smtClean="0">
                <a:latin typeface="Segoe UI" panose="020B0502040204020203" pitchFamily="34" charset="0"/>
                <a:ea typeface="Segoe UI" panose="020B0502040204020203" pitchFamily="34" charset="0"/>
                <a:cs typeface="Segoe UI" panose="020B0502040204020203" pitchFamily="34" charset="0"/>
              </a:rPr>
              <a:t>Week No.</a:t>
            </a:r>
          </a:p>
          <a:p>
            <a:r>
              <a:rPr lang="en-US" dirty="0" smtClean="0">
                <a:latin typeface="Segoe UI" panose="020B0502040204020203" pitchFamily="34" charset="0"/>
                <a:ea typeface="Segoe UI" panose="020B0502040204020203" pitchFamily="34" charset="0"/>
                <a:cs typeface="Segoe UI" panose="020B0502040204020203" pitchFamily="34" charset="0"/>
              </a:rPr>
              <a:t>Start Time</a:t>
            </a:r>
          </a:p>
          <a:p>
            <a:r>
              <a:rPr lang="en-US" dirty="0" smtClean="0">
                <a:latin typeface="Segoe UI" panose="020B0502040204020203" pitchFamily="34" charset="0"/>
                <a:ea typeface="Segoe UI" panose="020B0502040204020203" pitchFamily="34" charset="0"/>
                <a:cs typeface="Segoe UI" panose="020B0502040204020203" pitchFamily="34" charset="0"/>
              </a:rPr>
              <a:t>Finish Time</a:t>
            </a:r>
          </a:p>
          <a:p>
            <a:r>
              <a:rPr lang="en-US" dirty="0" smtClean="0">
                <a:latin typeface="Segoe UI" panose="020B0502040204020203" pitchFamily="34" charset="0"/>
                <a:ea typeface="Segoe UI" panose="020B0502040204020203" pitchFamily="34" charset="0"/>
                <a:cs typeface="Segoe UI" panose="020B0502040204020203" pitchFamily="34" charset="0"/>
              </a:rPr>
              <a:t>Average Temp. (°C)</a:t>
            </a:r>
          </a:p>
          <a:p>
            <a:r>
              <a:rPr lang="en-US" dirty="0" smtClean="0">
                <a:latin typeface="Segoe UI" panose="020B0502040204020203" pitchFamily="34" charset="0"/>
                <a:ea typeface="Segoe UI" panose="020B0502040204020203" pitchFamily="34" charset="0"/>
                <a:cs typeface="Segoe UI" panose="020B0502040204020203" pitchFamily="34" charset="0"/>
              </a:rPr>
              <a:t>Average Wind Speed (0-6) (note: determined manually from the Beaufort Scale)</a:t>
            </a:r>
          </a:p>
          <a:p>
            <a:r>
              <a:rPr lang="en-US" dirty="0" smtClean="0">
                <a:latin typeface="Segoe UI" panose="020B0502040204020203" pitchFamily="34" charset="0"/>
                <a:ea typeface="Segoe UI" panose="020B0502040204020203" pitchFamily="34" charset="0"/>
                <a:cs typeface="Segoe UI" panose="020B0502040204020203" pitchFamily="34" charset="0"/>
              </a:rPr>
              <a:t>Wind Direction</a:t>
            </a:r>
          </a:p>
          <a:p>
            <a:r>
              <a:rPr lang="en-US" dirty="0" smtClean="0">
                <a:latin typeface="Segoe UI" panose="020B0502040204020203" pitchFamily="34" charset="0"/>
                <a:ea typeface="Segoe UI" panose="020B0502040204020203" pitchFamily="34" charset="0"/>
                <a:cs typeface="Segoe UI" panose="020B0502040204020203" pitchFamily="34" charset="0"/>
              </a:rPr>
              <a:t>Butterfly Species (no. of individuals of each species, in each section)</a:t>
            </a:r>
          </a:p>
          <a:p>
            <a:r>
              <a:rPr lang="en-US" dirty="0" smtClean="0">
                <a:latin typeface="Segoe UI" panose="020B0502040204020203" pitchFamily="34" charset="0"/>
                <a:ea typeface="Segoe UI" panose="020B0502040204020203" pitchFamily="34" charset="0"/>
                <a:cs typeface="Segoe UI" panose="020B0502040204020203" pitchFamily="34" charset="0"/>
              </a:rPr>
              <a:t>% Sunshine (and Average Sunshine, note: determined from the formula on the second page)</a:t>
            </a:r>
          </a:p>
          <a:p>
            <a:r>
              <a:rPr lang="en-US" dirty="0" smtClean="0">
                <a:latin typeface="Segoe UI" panose="020B0502040204020203" pitchFamily="34" charset="0"/>
                <a:ea typeface="Segoe UI" panose="020B0502040204020203" pitchFamily="34" charset="0"/>
                <a:cs typeface="Segoe UI" panose="020B0502040204020203" pitchFamily="34" charset="0"/>
              </a:rPr>
              <a:t>Field Notes &amp; Additional Species</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05411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604" y="176241"/>
            <a:ext cx="11576475" cy="1291951"/>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LEBANON BUTTERFLY MONITORING SCHEME (</a:t>
            </a:r>
            <a:r>
              <a:rPr lang="en-US" b="1" dirty="0" err="1" smtClean="0">
                <a:latin typeface="Segoe UI" panose="020B0502040204020203" pitchFamily="34" charset="0"/>
                <a:ea typeface="Segoe UI" panose="020B0502040204020203" pitchFamily="34" charset="0"/>
                <a:cs typeface="Segoe UI" panose="020B0502040204020203" pitchFamily="34" charset="0"/>
              </a:rPr>
              <a:t>lbms</a:t>
            </a:r>
            <a:r>
              <a:rPr lang="en-US" b="1" dirty="0" smtClean="0">
                <a:latin typeface="Segoe UI" panose="020B0502040204020203" pitchFamily="34" charset="0"/>
                <a:ea typeface="Segoe UI" panose="020B0502040204020203" pitchFamily="34" charset="0"/>
                <a:cs typeface="Segoe UI" panose="020B0502040204020203" pitchFamily="34" charset="0"/>
              </a:rPr>
              <a:t>)</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529643" y="1000490"/>
            <a:ext cx="6360531" cy="5271522"/>
          </a:xfrm>
        </p:spPr>
        <p:txBody>
          <a:bodyPr>
            <a:normAutofit fontScale="92500" lnSpcReduction="10000"/>
          </a:bodyPr>
          <a:lstStyle/>
          <a:p>
            <a:pPr marL="0" indent="0">
              <a:buNone/>
            </a:pPr>
            <a:endParaRPr lang="en-US" dirty="0" smtClean="0">
              <a:solidFill>
                <a:schemeClr val="tx1"/>
              </a:solidFill>
            </a:endParaRPr>
          </a:p>
          <a:p>
            <a:endParaRPr lang="en-US" dirty="0">
              <a:solidFill>
                <a:schemeClr val="tx1"/>
              </a:solidFill>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Founded in 2018 by Husein A.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Zorkot</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First butterfly monitoring program in Lebanon</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Conducts long-term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biomonitoring</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studies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Monitors butterflies (plus moths, dragonflies, and other insects) in all nature reserves and </a:t>
            </a:r>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hima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locations around the country</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Determines the extent of environmental threats and climatic factors effecting butterfly populations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Identifies prime butterfly areas (PBAs) and key biodiversity areas (KBAs)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Guides butterfly conservation in Lebanon</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Now an integrated SPNL initiative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936" y="1468192"/>
            <a:ext cx="4856991" cy="5056595"/>
          </a:xfrm>
          <a:prstGeom prst="rect">
            <a:avLst/>
          </a:prstGeom>
        </p:spPr>
      </p:pic>
    </p:spTree>
    <p:extLst>
      <p:ext uri="{BB962C8B-B14F-4D97-AF65-F5344CB8AC3E}">
        <p14:creationId xmlns:p14="http://schemas.microsoft.com/office/powerpoint/2010/main" val="1475616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7910" y="183524"/>
            <a:ext cx="7328079" cy="1027090"/>
          </a:xfrm>
        </p:spPr>
        <p:txBody>
          <a:bodyPr>
            <a:normAutofit fontScale="90000"/>
          </a:bodyPr>
          <a:lstStyle/>
          <a:p>
            <a:pPr algn="ctr"/>
            <a:r>
              <a:rPr lang="en-US" b="1" dirty="0" smtClean="0">
                <a:latin typeface="Segoe UI" panose="020B0502040204020203" pitchFamily="34" charset="0"/>
                <a:ea typeface="Segoe UI" panose="020B0502040204020203" pitchFamily="34" charset="0"/>
                <a:cs typeface="Segoe UI" panose="020B0502040204020203" pitchFamily="34" charset="0"/>
              </a:rPr>
              <a:t>Butterfly field identification sheets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2369" y="183524"/>
            <a:ext cx="4380145" cy="6487732"/>
          </a:xfrm>
        </p:spPr>
      </p:pic>
      <p:sp>
        <p:nvSpPr>
          <p:cNvPr id="5" name="TextBox 4"/>
          <p:cNvSpPr txBox="1"/>
          <p:nvPr/>
        </p:nvSpPr>
        <p:spPr>
          <a:xfrm>
            <a:off x="4790941" y="1107584"/>
            <a:ext cx="7225048" cy="5355312"/>
          </a:xfrm>
          <a:prstGeom prst="rect">
            <a:avLst/>
          </a:prstGeom>
          <a:noFill/>
        </p:spPr>
        <p:txBody>
          <a:bodyPr wrap="squar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Includes:</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Butterfly Species (here, the ones documented in the ACS)</a:t>
            </a:r>
          </a:p>
          <a:p>
            <a:r>
              <a:rPr lang="en-US" dirty="0" smtClean="0">
                <a:latin typeface="Segoe UI" panose="020B0502040204020203" pitchFamily="34" charset="0"/>
                <a:ea typeface="Segoe UI" panose="020B0502040204020203" pitchFamily="34" charset="0"/>
                <a:cs typeface="Segoe UI" panose="020B0502040204020203" pitchFamily="34" charset="0"/>
              </a:rPr>
              <a:t>Drawings (male and female, side profile)</a:t>
            </a:r>
          </a:p>
          <a:p>
            <a:r>
              <a:rPr lang="en-US" dirty="0" smtClean="0">
                <a:latin typeface="Segoe UI" panose="020B0502040204020203" pitchFamily="34" charset="0"/>
                <a:ea typeface="Segoe UI" panose="020B0502040204020203" pitchFamily="34" charset="0"/>
                <a:cs typeface="Segoe UI" panose="020B0502040204020203" pitchFamily="34" charset="0"/>
              </a:rPr>
              <a:t>Concise Description</a:t>
            </a:r>
          </a:p>
          <a:p>
            <a:r>
              <a:rPr lang="en-US" dirty="0" smtClean="0">
                <a:latin typeface="Segoe UI" panose="020B0502040204020203" pitchFamily="34" charset="0"/>
                <a:ea typeface="Segoe UI" panose="020B0502040204020203" pitchFamily="34" charset="0"/>
                <a:cs typeface="Segoe UI" panose="020B0502040204020203" pitchFamily="34" charset="0"/>
              </a:rPr>
              <a:t>Wingspan (mm)</a:t>
            </a:r>
          </a:p>
          <a:p>
            <a:r>
              <a:rPr lang="en-US" dirty="0" smtClean="0">
                <a:latin typeface="Segoe UI" panose="020B0502040204020203" pitchFamily="34" charset="0"/>
                <a:ea typeface="Segoe UI" panose="020B0502040204020203" pitchFamily="34" charset="0"/>
                <a:cs typeface="Segoe UI" panose="020B0502040204020203" pitchFamily="34" charset="0"/>
              </a:rPr>
              <a:t>Flight Period</a:t>
            </a:r>
          </a:p>
          <a:p>
            <a:r>
              <a:rPr lang="en-US" dirty="0" smtClean="0">
                <a:latin typeface="Segoe UI" panose="020B0502040204020203" pitchFamily="34" charset="0"/>
                <a:ea typeface="Segoe UI" panose="020B0502040204020203" pitchFamily="34" charset="0"/>
                <a:cs typeface="Segoe UI" panose="020B0502040204020203" pitchFamily="34" charset="0"/>
              </a:rPr>
              <a:t>Habitat</a:t>
            </a:r>
          </a:p>
          <a:p>
            <a:r>
              <a:rPr lang="en-US" dirty="0" smtClean="0">
                <a:latin typeface="Segoe UI" panose="020B0502040204020203" pitchFamily="34" charset="0"/>
                <a:ea typeface="Segoe UI" panose="020B0502040204020203" pitchFamily="34" charset="0"/>
                <a:cs typeface="Segoe UI" panose="020B0502040204020203" pitchFamily="34" charset="0"/>
              </a:rPr>
              <a:t>Associated Plants (host and nectar plants, LHPs and NSPs)</a:t>
            </a:r>
          </a:p>
          <a:p>
            <a:r>
              <a:rPr lang="en-US" dirty="0" smtClean="0">
                <a:latin typeface="Segoe UI" panose="020B0502040204020203" pitchFamily="34" charset="0"/>
                <a:ea typeface="Segoe UI" panose="020B0502040204020203" pitchFamily="34" charset="0"/>
                <a:cs typeface="Segoe UI" panose="020B0502040204020203" pitchFamily="34" charset="0"/>
              </a:rPr>
              <a:t>Mnemonics (to help </a:t>
            </a:r>
            <a:r>
              <a:rPr lang="en-US" dirty="0" err="1" smtClean="0">
                <a:latin typeface="Segoe UI" panose="020B0502040204020203" pitchFamily="34" charset="0"/>
                <a:ea typeface="Segoe UI" panose="020B0502040204020203" pitchFamily="34" charset="0"/>
                <a:cs typeface="Segoe UI" panose="020B0502040204020203" pitchFamily="34" charset="0"/>
              </a:rPr>
              <a:t>memorise</a:t>
            </a:r>
            <a:r>
              <a:rPr lang="en-US" dirty="0" smtClean="0">
                <a:latin typeface="Segoe UI" panose="020B0502040204020203" pitchFamily="34" charset="0"/>
                <a:ea typeface="Segoe UI" panose="020B0502040204020203" pitchFamily="34" charset="0"/>
                <a:cs typeface="Segoe UI" panose="020B0502040204020203" pitchFamily="34" charset="0"/>
              </a:rPr>
              <a:t> and identify in the field)</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Purpose:</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Condensing and </a:t>
            </a:r>
            <a:r>
              <a:rPr lang="en-US" dirty="0" err="1" smtClean="0">
                <a:latin typeface="Segoe UI" panose="020B0502040204020203" pitchFamily="34" charset="0"/>
                <a:ea typeface="Segoe UI" panose="020B0502040204020203" pitchFamily="34" charset="0"/>
                <a:cs typeface="Segoe UI" panose="020B0502040204020203" pitchFamily="34" charset="0"/>
              </a:rPr>
              <a:t>summarising</a:t>
            </a:r>
            <a:r>
              <a:rPr lang="en-US" dirty="0" smtClean="0">
                <a:latin typeface="Segoe UI" panose="020B0502040204020203" pitchFamily="34" charset="0"/>
                <a:ea typeface="Segoe UI" panose="020B0502040204020203" pitchFamily="34" charset="0"/>
                <a:cs typeface="Segoe UI" panose="020B0502040204020203" pitchFamily="34" charset="0"/>
              </a:rPr>
              <a:t> identifying features on a few pages</a:t>
            </a:r>
          </a:p>
          <a:p>
            <a:endParaRPr lang="en-US" dirty="0" smtClean="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Practicality: </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Lightweight</a:t>
            </a:r>
          </a:p>
          <a:p>
            <a:r>
              <a:rPr lang="en-US" dirty="0" smtClean="0">
                <a:latin typeface="Segoe UI" panose="020B0502040204020203" pitchFamily="34" charset="0"/>
                <a:ea typeface="Segoe UI" panose="020B0502040204020203" pitchFamily="34" charset="0"/>
                <a:cs typeface="Segoe UI" panose="020B0502040204020203" pitchFamily="34" charset="0"/>
              </a:rPr>
              <a:t>Easy to carry </a:t>
            </a:r>
          </a:p>
        </p:txBody>
      </p:sp>
    </p:spTree>
    <p:extLst>
      <p:ext uri="{BB962C8B-B14F-4D97-AF65-F5344CB8AC3E}">
        <p14:creationId xmlns:p14="http://schemas.microsoft.com/office/powerpoint/2010/main" val="41367227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7539" y="98365"/>
            <a:ext cx="6462312" cy="1507067"/>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FIELD GUIDES AND ATLASES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2762" y="98365"/>
            <a:ext cx="4919992" cy="322793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993" y="3472283"/>
            <a:ext cx="4899761" cy="3246569"/>
          </a:xfrm>
          <a:prstGeom prst="rect">
            <a:avLst/>
          </a:prstGeom>
        </p:spPr>
      </p:pic>
      <p:sp>
        <p:nvSpPr>
          <p:cNvPr id="6" name="TextBox 5"/>
          <p:cNvSpPr txBox="1"/>
          <p:nvPr/>
        </p:nvSpPr>
        <p:spPr>
          <a:xfrm>
            <a:off x="5637539" y="1898074"/>
            <a:ext cx="6220495" cy="3139322"/>
          </a:xfrm>
          <a:prstGeom prst="rect">
            <a:avLst/>
          </a:prstGeom>
          <a:noFill/>
        </p:spPr>
        <p:txBody>
          <a:bodyPr wrap="square" rtlCol="0">
            <a:spAutoFit/>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Reference Books:</a:t>
            </a:r>
          </a:p>
          <a:p>
            <a:endParaRPr lang="en-US" sz="2400" dirty="0">
              <a:latin typeface="Segoe UI" panose="020B0502040204020203" pitchFamily="34" charset="0"/>
              <a:ea typeface="Segoe UI" panose="020B0502040204020203" pitchFamily="34" charset="0"/>
              <a:cs typeface="Segoe UI" panose="020B0502040204020203" pitchFamily="34" charset="0"/>
            </a:endParaRPr>
          </a:p>
          <a:p>
            <a:r>
              <a:rPr lang="en-US" sz="2400" b="1" i="1" dirty="0" smtClean="0">
                <a:latin typeface="Segoe UI" panose="020B0502040204020203" pitchFamily="34" charset="0"/>
                <a:ea typeface="Segoe UI" panose="020B0502040204020203" pitchFamily="34" charset="0"/>
                <a:cs typeface="Segoe UI" panose="020B0502040204020203" pitchFamily="34" charset="0"/>
              </a:rPr>
              <a:t>A Field Guide to the Butterflies of Lebanon and the Middle East</a:t>
            </a:r>
          </a:p>
          <a:p>
            <a:endParaRPr lang="en-US" sz="2400" b="1" i="1" dirty="0">
              <a:latin typeface="Segoe UI" panose="020B0502040204020203" pitchFamily="34" charset="0"/>
              <a:ea typeface="Segoe UI" panose="020B0502040204020203" pitchFamily="34" charset="0"/>
              <a:cs typeface="Segoe UI" panose="020B0502040204020203" pitchFamily="34" charset="0"/>
            </a:endParaRPr>
          </a:p>
          <a:p>
            <a:r>
              <a:rPr lang="en-US" sz="2400" b="1" i="1" dirty="0" smtClean="0">
                <a:latin typeface="Segoe UI" panose="020B0502040204020203" pitchFamily="34" charset="0"/>
                <a:ea typeface="Segoe UI" panose="020B0502040204020203" pitchFamily="34" charset="0"/>
                <a:cs typeface="Segoe UI" panose="020B0502040204020203" pitchFamily="34" charset="0"/>
              </a:rPr>
              <a:t>Butterfly Gardening in Lebanon</a:t>
            </a:r>
          </a:p>
          <a:p>
            <a:endParaRPr lang="en-US" b="1" i="1" dirty="0"/>
          </a:p>
          <a:p>
            <a:endParaRPr lang="en-US" dirty="0"/>
          </a:p>
          <a:p>
            <a:endParaRPr lang="en-US" dirty="0"/>
          </a:p>
        </p:txBody>
      </p:sp>
    </p:spTree>
    <p:extLst>
      <p:ext uri="{BB962C8B-B14F-4D97-AF65-F5344CB8AC3E}">
        <p14:creationId xmlns:p14="http://schemas.microsoft.com/office/powerpoint/2010/main" val="440977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0034" y="149249"/>
            <a:ext cx="7091966" cy="1602277"/>
          </a:xfrm>
        </p:spPr>
        <p:txBody>
          <a:bodyPr>
            <a:normAutofit fontScale="90000"/>
          </a:bodyPr>
          <a:lstStyle/>
          <a:p>
            <a:pPr algn="ctr"/>
            <a:r>
              <a:rPr lang="en-US" b="1" dirty="0" smtClean="0">
                <a:latin typeface="Segoe UI" panose="020B0502040204020203" pitchFamily="34" charset="0"/>
                <a:ea typeface="Segoe UI" panose="020B0502040204020203" pitchFamily="34" charset="0"/>
                <a:cs typeface="Segoe UI" panose="020B0502040204020203" pitchFamily="34" charset="0"/>
              </a:rPr>
              <a:t>Website </a:t>
            </a:r>
            <a:r>
              <a:rPr lang="en-US" dirty="0" smtClean="0">
                <a:latin typeface="Segoe UI" panose="020B0502040204020203" pitchFamily="34" charset="0"/>
                <a:ea typeface="Segoe UI" panose="020B0502040204020203" pitchFamily="34" charset="0"/>
                <a:cs typeface="Segoe UI" panose="020B0502040204020203" pitchFamily="34" charset="0"/>
              </a:rPr>
              <a:t/>
            </a:r>
            <a:br>
              <a:rPr lang="en-US" dirty="0" smtClean="0">
                <a:latin typeface="Segoe UI" panose="020B0502040204020203" pitchFamily="34" charset="0"/>
                <a:ea typeface="Segoe UI" panose="020B0502040204020203" pitchFamily="34" charset="0"/>
                <a:cs typeface="Segoe UI" panose="020B0502040204020203" pitchFamily="34" charset="0"/>
              </a:rPr>
            </a:br>
            <a:r>
              <a:rPr lang="en-US" dirty="0" smtClean="0"/>
              <a:t/>
            </a:r>
            <a:br>
              <a:rPr lang="en-US" dirty="0" smtClean="0"/>
            </a:b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286" y="149249"/>
            <a:ext cx="4491915" cy="4603055"/>
          </a:xfrm>
        </p:spPr>
      </p:pic>
      <p:sp>
        <p:nvSpPr>
          <p:cNvPr id="5" name="TextBox 4"/>
          <p:cNvSpPr txBox="1"/>
          <p:nvPr/>
        </p:nvSpPr>
        <p:spPr>
          <a:xfrm>
            <a:off x="5100034" y="803564"/>
            <a:ext cx="6880684" cy="3693319"/>
          </a:xfrm>
          <a:prstGeom prst="rect">
            <a:avLst/>
          </a:prstGeom>
          <a:noFill/>
        </p:spPr>
        <p:txBody>
          <a:bodyPr wrap="square" rtlCol="0">
            <a:spAutoFit/>
          </a:bodyPr>
          <a:lstStyle/>
          <a:p>
            <a:endParaRPr lang="en-US" sz="2400" dirty="0" smtClean="0"/>
          </a:p>
          <a:p>
            <a:r>
              <a:rPr lang="en-US" sz="2400" dirty="0" smtClean="0">
                <a:latin typeface="Segoe UI" panose="020B0502040204020203" pitchFamily="34" charset="0"/>
                <a:ea typeface="Segoe UI" panose="020B0502040204020203" pitchFamily="34" charset="0"/>
                <a:cs typeface="Segoe UI" panose="020B0502040204020203" pitchFamily="34" charset="0"/>
              </a:rPr>
              <a:t>Butterflies and Moths of Lebanon/</a:t>
            </a:r>
          </a:p>
          <a:p>
            <a:r>
              <a:rPr lang="en-US" sz="2400" b="1" dirty="0" smtClean="0">
                <a:latin typeface="Segoe UI" panose="020B0502040204020203" pitchFamily="34" charset="0"/>
                <a:ea typeface="Segoe UI" panose="020B0502040204020203" pitchFamily="34" charset="0"/>
                <a:cs typeface="Segoe UI" panose="020B0502040204020203" pitchFamily="34" charset="0"/>
              </a:rPr>
              <a:t>LEPIDOPTERA LIBANOTICA</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Web Address: </a:t>
            </a:r>
            <a:r>
              <a:rPr lang="en-US" dirty="0" smtClean="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http://butterflies.spnl.org/</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Includes:</a:t>
            </a:r>
          </a:p>
          <a:p>
            <a:endParaRPr lang="en-US" dirty="0">
              <a:latin typeface="Segoe UI" panose="020B0502040204020203" pitchFamily="34" charset="0"/>
              <a:ea typeface="Segoe UI" panose="020B0502040204020203" pitchFamily="34" charset="0"/>
              <a:cs typeface="Segoe UI" panose="020B0502040204020203" pitchFamily="34" charset="0"/>
            </a:endParaRPr>
          </a:p>
          <a:p>
            <a:r>
              <a:rPr lang="en-US" dirty="0" smtClean="0">
                <a:latin typeface="Segoe UI" panose="020B0502040204020203" pitchFamily="34" charset="0"/>
                <a:ea typeface="Segoe UI" panose="020B0502040204020203" pitchFamily="34" charset="0"/>
                <a:cs typeface="Segoe UI" panose="020B0502040204020203" pitchFamily="34" charset="0"/>
              </a:rPr>
              <a:t>Butterfly Species Profiles and Images</a:t>
            </a:r>
          </a:p>
          <a:p>
            <a:r>
              <a:rPr lang="en-US" dirty="0" smtClean="0">
                <a:latin typeface="Segoe UI" panose="020B0502040204020203" pitchFamily="34" charset="0"/>
                <a:ea typeface="Segoe UI" panose="020B0502040204020203" pitchFamily="34" charset="0"/>
                <a:cs typeface="Segoe UI" panose="020B0502040204020203" pitchFamily="34" charset="0"/>
              </a:rPr>
              <a:t>Educational Resources</a:t>
            </a:r>
          </a:p>
          <a:p>
            <a:r>
              <a:rPr lang="en-US" dirty="0" smtClean="0">
                <a:latin typeface="Segoe UI" panose="020B0502040204020203" pitchFamily="34" charset="0"/>
                <a:ea typeface="Segoe UI" panose="020B0502040204020203" pitchFamily="34" charset="0"/>
                <a:cs typeface="Segoe UI" panose="020B0502040204020203" pitchFamily="34" charset="0"/>
              </a:rPr>
              <a:t>Training Materials</a:t>
            </a:r>
          </a:p>
          <a:p>
            <a:r>
              <a:rPr lang="en-US" dirty="0" smtClean="0">
                <a:latin typeface="Segoe UI" panose="020B0502040204020203" pitchFamily="34" charset="0"/>
                <a:ea typeface="Segoe UI" panose="020B0502040204020203" pitchFamily="34" charset="0"/>
                <a:cs typeface="Segoe UI" panose="020B0502040204020203" pitchFamily="34" charset="0"/>
              </a:rPr>
              <a:t>Monitoring Results</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74354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2" y="0"/>
            <a:ext cx="8806488" cy="881486"/>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TRANSECTS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06062" y="978794"/>
            <a:ext cx="11771290" cy="5718219"/>
          </a:xfrm>
        </p:spPr>
        <p:txBody>
          <a:bodyPr>
            <a:normAutofit fontScale="92500" lnSpcReduction="10000"/>
          </a:bodyPr>
          <a:lstStyle/>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Traditional method, in long-term or large-scale studies</a:t>
            </a: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Cost-effective, time-efficient, tested and proven</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Useful for evaluating nature conservation measures and effects of climate change, nutrient load, heavy metals, drainage, land use, fragmentation, and management practice</a:t>
            </a: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Production of national and regional population trends</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Good for counting numerous species (over 50)</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Not good for difficult to detect, rare, or remote species</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Doesn’t harm or disturb butterflies in their habitats</a:t>
            </a:r>
          </a:p>
          <a:p>
            <a:pPr marL="0" indent="0">
              <a:buNone/>
            </a:pPr>
            <a:endParaRPr lang="en-US" dirty="0" smtClean="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769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360" y="282498"/>
            <a:ext cx="8096519" cy="753534"/>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when to walk</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49360" y="1036032"/>
            <a:ext cx="10700713" cy="5442041"/>
          </a:xfrm>
        </p:spPr>
        <p:txBody>
          <a:bodyPr>
            <a:normAutofit/>
          </a:bodyPr>
          <a:lstStyle/>
          <a:p>
            <a:pPr marL="0" indent="0">
              <a:buNone/>
            </a:pPr>
            <a:endParaRPr lang="en-US" dirty="0"/>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Typically March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through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October,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season,” about 32 weeks of each year</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Peak periods in spring/early summer and autumn, April-June and September-October</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 Lebanon: </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Depends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on location and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altitude</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warm season is extended and the number of warm days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increases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last week of February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through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first week of November, 36 weeks per year</a:t>
            </a: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058191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lnSpcReduction="10000"/>
          </a:bodyPr>
          <a:lstStyle/>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Transect butterfly counts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Butterflies will be monitored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weekly along transects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Each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transect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should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be 1 to 5 km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(1,000-5,000 m) in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length and divided up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into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10 sections of similar lengths, typically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around 100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 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he length could be measured accurately with a tape measure or approximately (and conveniently) with metric strides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Extraordinary transects include trails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dirt paths, and paths between landmarks or topographical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features,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because a pathway is already provided, making counting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easier</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ransects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should represent numerous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habitats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number of recorders might vary, but one recorder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needs to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do the actual recording,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“recorder,”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while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another assists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by following close behind and holding a camera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bag of equipment,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“carrier”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or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“photo-assistant,”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yet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another might drive to where the transect precludes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meet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up with the team at the end of each count,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“driver</a:t>
            </a: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encouraging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quick mobility so that transects could be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visited within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same day or within a matter of a few days</a:t>
            </a:r>
          </a:p>
        </p:txBody>
      </p:sp>
    </p:spTree>
    <p:extLst>
      <p:ext uri="{BB962C8B-B14F-4D97-AF65-F5344CB8AC3E}">
        <p14:creationId xmlns:p14="http://schemas.microsoft.com/office/powerpoint/2010/main" val="42330291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09555" y="0"/>
            <a:ext cx="8314513" cy="1433945"/>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Transect METHOD</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9510" y="1433945"/>
            <a:ext cx="8961519" cy="4883728"/>
          </a:xfrm>
        </p:spPr>
      </p:pic>
    </p:spTree>
    <p:extLst>
      <p:ext uri="{BB962C8B-B14F-4D97-AF65-F5344CB8AC3E}">
        <p14:creationId xmlns:p14="http://schemas.microsoft.com/office/powerpoint/2010/main" val="24203497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fontScale="92500" lnSpcReduction="10000"/>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First, the recorders need to fill out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Transect Details Form</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(available online) with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such data as transect name, transect code (if one provided), map coordinates (GPS), province/district in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Lebanon,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year transect established (if available), transect length (in m), transect width, overall habitat description (vegetation/land cover), habitat code(s)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utilising</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standard international classifications), land use type (in this case, terraced agricultural land or non-terraced, grazed land or non-grazed, etc.), land conservation status (in this case, a reserve or nature park), type of recorder (what experience do they have?), recorder details (names of recorders), land tenure details (who owns the land?), transect map (preferably a satellite map that can be pasted directly onto the page later on when the details form is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computerised</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and any field notes and observations that might be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helpful</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Additionally, on the form, the details of each transect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section should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be recorded, specifically those pertaining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 coordinates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section location, length of section,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habitat (the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type and description), and management (what type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of land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management is in place? That is: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no-management, forestry</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grazing, mowing or other vegetation clearance,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e.g. herbicide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spraying, burning etc., pest management,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e.g. insecticide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spraying, land drainage, or extraction,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e.g. turf/sod/peat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cutting, aggregate extraction, topsoil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stripping, quarrying</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etc</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This details form needs to be filled out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only once</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usually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on 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first day of the count or earlier during a site visit</a:t>
            </a:r>
          </a:p>
        </p:txBody>
      </p:sp>
    </p:spTree>
    <p:extLst>
      <p:ext uri="{BB962C8B-B14F-4D97-AF65-F5344CB8AC3E}">
        <p14:creationId xmlns:p14="http://schemas.microsoft.com/office/powerpoint/2010/main" val="34843779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next step is to fill out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Transect Recording </a:t>
            </a: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Form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(available online)</a:t>
            </a:r>
          </a:p>
          <a:p>
            <a:pPr marL="0" indent="0">
              <a:buNone/>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This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form has to be filled out at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every</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count, that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is, </a:t>
            </a: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once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a week</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with data such as transect name,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recorder (names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the counting team), year, date, week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number (obtain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this from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Monitoring Yearly </a:t>
            </a: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Schedule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available online), start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and finish times, average temperature (with a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portable thermometer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placed a few minutes in the shade before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count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commences), average wind speed (from the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Beaufort Scale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provided on the form), wind direction (this could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be done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by looking at the direction at which leaves in a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tree blow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or tall grass sway), percent sunshine (averaged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out from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each section, from the formula provided on the form</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and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numbers of each butterfly species counted in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each section</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04905836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699" y="180304"/>
            <a:ext cx="11333408" cy="953037"/>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44699" y="643945"/>
            <a:ext cx="9890976" cy="6104586"/>
          </a:xfrm>
        </p:spPr>
        <p:txBody>
          <a:bodyPr>
            <a:normAutofit fontScale="92500" lnSpcReduction="20000"/>
          </a:bodyPr>
          <a:lstStyle/>
          <a:p>
            <a:pPr marL="0" indent="0">
              <a:buNone/>
            </a:pPr>
            <a:endParaRPr lang="en-US" dirty="0" smtClean="0">
              <a:solidFill>
                <a:schemeClr val="tx1"/>
              </a:solidFill>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Butterflies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are active when the weather is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p>
            <a:pPr marL="0" indent="0">
              <a:buNone/>
            </a:pP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Sunny</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Warm</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Calm</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Not cold, windy</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or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rainy</a:t>
            </a:r>
          </a:p>
          <a:p>
            <a:pPr marL="0" indent="0">
              <a:buNone/>
            </a:pPr>
            <a:endParaRPr lang="en-US" dirty="0" smtClean="0">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Thus, 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count should be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conducted only:</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etween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10:45 am and 3:45 pm of each day (sometimes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til</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5 pm if the weather is exceptionally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good), this allows butterflies plenty of time to warm up (typically they start basking at 8 or 9 am and need an hour to raise their body temperatures)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hen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temperatures are above 17 ºC (that’s when butterflies are active) and under any conditions except rain, or, when temperatures are between 13 ºC and 17 ºC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when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there’s at least 60% sunshine, and when wind speeds are less than 6 on the Beaufort scale. Do not count when temperatures are below 13 ºC. Rain, overcast days, gusty winds usually preclude a count, so recorders will have to work on another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day. On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very hot days, butterflies will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often aestivate</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so try counting in the mornings</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232330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513" y="-67734"/>
            <a:ext cx="11640869" cy="179350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BUTTERFLIES OF LEBANON: the big picture</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439513" y="1625957"/>
            <a:ext cx="10906773" cy="4800601"/>
          </a:xfrm>
        </p:spPr>
        <p:txBody>
          <a:bodyPr>
            <a:normAutofi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Diverse butterfly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fauna compared to its land size</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Unique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location between Asia, Africa, and Europe,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 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Eastern Mediterranean region</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165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species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butterflies,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 number much higher than that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nearly every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other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country in the Middle East and North Africa, and many countries in Europe</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Anywhere from 600-800 species of moths, 50 plus species of dragonflies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20 plus threatened and near threatened species of butterflies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45 endemics and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near-endemics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Many isolated alpine species, a result of numerous glacial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refugia</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 large number of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eremic</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increasing due to global warming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Many migratory species, i.e. on the route of butterfly migration, Lebanon a source, transit stop, and destination</a:t>
            </a:r>
          </a:p>
          <a:p>
            <a:endParaRPr lang="en-US" dirty="0"/>
          </a:p>
        </p:txBody>
      </p:sp>
    </p:spTree>
    <p:extLst>
      <p:ext uri="{BB962C8B-B14F-4D97-AF65-F5344CB8AC3E}">
        <p14:creationId xmlns:p14="http://schemas.microsoft.com/office/powerpoint/2010/main" val="32373421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fontScale="92500" lnSpcReduction="10000"/>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When counting, the recorders should walk at a slow, steady pace within a recording space of 5 m ahead, 5 m above, and 2.5 m on both sides, with no stopping at hotspots, backtracking, or veering off the transect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pathway</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Always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walk the same transect pathway each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time</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Try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not to count the same butterflies twice and do not assume that butterflies flying in your path are the same butterflies you already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counted</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Do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not trample the vegetation on or near the transect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path and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try your best not to disturb the habitat and wild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community</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Do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not try to catch any butterfly and never use any nets</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Use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paper as extra tally sheets when there is no space left on the recording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forms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Butterflies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that bask, roost, puddle, or perch should only be counted if they are viewable by the recorder, the recorder should not stray off the path or take long pauses to count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them</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 assistant,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“photo-assistant” or “carrier,”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can walk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alongside or just behind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main recorder and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make note of these butterflies and help by photographing and identifying any butterflies that the lead recorder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can’t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713126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2056" y="331632"/>
            <a:ext cx="3387145" cy="708338"/>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COUNTING</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74746" y="1350819"/>
            <a:ext cx="5632940" cy="4810352"/>
          </a:xfrm>
        </p:spPr>
      </p:pic>
    </p:spTree>
    <p:extLst>
      <p:ext uri="{BB962C8B-B14F-4D97-AF65-F5344CB8AC3E}">
        <p14:creationId xmlns:p14="http://schemas.microsoft.com/office/powerpoint/2010/main" val="4017929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3287" y="548544"/>
            <a:ext cx="8481717" cy="1174861"/>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WIND SPEED</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9516" y="1920144"/>
            <a:ext cx="8270702" cy="4016676"/>
          </a:xfrm>
        </p:spPr>
      </p:pic>
    </p:spTree>
    <p:extLst>
      <p:ext uri="{BB962C8B-B14F-4D97-AF65-F5344CB8AC3E}">
        <p14:creationId xmlns:p14="http://schemas.microsoft.com/office/powerpoint/2010/main" val="36911541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0548" y="565423"/>
            <a:ext cx="4430333" cy="1186103"/>
          </a:xfrm>
        </p:spPr>
        <p:txBody>
          <a:bodyPr>
            <a:normAutofit fontScale="90000"/>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PERCENT SUNSHINE</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2205" y="2729074"/>
            <a:ext cx="7067021" cy="1868683"/>
          </a:xfrm>
        </p:spPr>
      </p:pic>
    </p:spTree>
    <p:extLst>
      <p:ext uri="{BB962C8B-B14F-4D97-AF65-F5344CB8AC3E}">
        <p14:creationId xmlns:p14="http://schemas.microsoft.com/office/powerpoint/2010/main" val="26222364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When making a brief stop to identify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 butterfly</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do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not continue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counting butterflies when stationary, as this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will increase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sampling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effort</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While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counting, recorders should always refer to the </a:t>
            </a:r>
            <a:r>
              <a:rPr lang="en-US" b="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Field Identification </a:t>
            </a:r>
            <a:r>
              <a:rPr lang="en-US"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Sheet</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These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pages include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colour</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drawings from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books </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A Field Guide to the Butterflies of Lebanon and the Middle East</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and </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Butterfly Gardening in Lebanon</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species descriptions, field notes on butterfly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behaviours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identifying clues, and fun mnemonic devices that can assist the recorders in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memorising</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butterflies while out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counting</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recommend recorders laminate these pages and keep them on a clipboard as quick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reference</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Also, keep the butterfly website on standby</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Recorders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should also acquaint themselves with the types of plants that butterflies are associated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with,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i.e. host plants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and nectar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plants. Take a photograph with the plant included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if possible</a:t>
            </a:r>
          </a:p>
        </p:txBody>
      </p:sp>
    </p:spTree>
    <p:extLst>
      <p:ext uri="{BB962C8B-B14F-4D97-AF65-F5344CB8AC3E}">
        <p14:creationId xmlns:p14="http://schemas.microsoft.com/office/powerpoint/2010/main" val="19436147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360608"/>
            <a:ext cx="11204618" cy="772733"/>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METHODOLOGY</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9" y="1133341"/>
            <a:ext cx="9762186" cy="5615189"/>
          </a:xfrm>
        </p:spPr>
        <p:txBody>
          <a:bodyPr>
            <a:normAutofit/>
          </a:bodyPr>
          <a:lstStyle/>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Wrapping up:</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Recorders should also make observations on other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insects like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day moths, dragonflies, bees, ants, etc</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Typically</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 count should be accomplished within 45 minutes to an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hour</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Numbers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 counted individuals from each butterfly species should be tallied and added up from each section to make a transect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total</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These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totals will then be added up from each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week</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Results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should be regularly checked with a butterfly expert or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lepidopterist (my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email and phone number are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provided)</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Forms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will be collected every week and the data entered into a spreadsheet where results will be extrapolated and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analysed</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with population trend models of relative abundance, usually the November of every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year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761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0" name="Title 1"/>
          <p:cNvSpPr>
            <a:spLocks noGrp="1"/>
          </p:cNvSpPr>
          <p:nvPr>
            <p:ph type="title"/>
          </p:nvPr>
        </p:nvSpPr>
        <p:spPr/>
        <p:txBody>
          <a:bodyPr/>
          <a:lstStyle/>
          <a:p>
            <a:endParaRPr lang="en-US" dirty="0"/>
          </a:p>
        </p:txBody>
      </p:sp>
      <p:sp>
        <p:nvSpPr>
          <p:cNvPr id="1049121" name="Content Placeholder 2"/>
          <p:cNvSpPr>
            <a:spLocks noGrp="1"/>
          </p:cNvSpPr>
          <p:nvPr>
            <p:ph idx="1"/>
          </p:nvPr>
        </p:nvSpPr>
        <p:spPr>
          <a:xfrm>
            <a:off x="489397" y="2524991"/>
            <a:ext cx="11011437" cy="3917373"/>
          </a:xfrm>
        </p:spPr>
        <p:txBody>
          <a:bodyPr>
            <a:noAutofit/>
          </a:bodyPr>
          <a:lstStyle/>
          <a:p>
            <a:pPr marL="0" indent="0">
              <a:buNone/>
            </a:pPr>
            <a:r>
              <a:rPr lang="en-US" sz="5400" b="1" dirty="0" smtClean="0">
                <a:solidFill>
                  <a:schemeClr val="tx1"/>
                </a:solidFill>
              </a:rPr>
              <a:t>                      </a:t>
            </a:r>
            <a:r>
              <a:rPr lang="en-US" sz="4800" b="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THANK YOU</a:t>
            </a:r>
          </a:p>
          <a:p>
            <a:pPr lvl="8" algn="ctr"/>
            <a:endParaRPr lang="en-US" sz="3400" b="1" dirty="0">
              <a:solidFill>
                <a:schemeClr val="tx1"/>
              </a:solidFill>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Any questions? Please reach trainer and module developer: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Husein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Zorkot</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Lepidopterist, Butterfly Conservationist, BG &amp; P Manager</a:t>
            </a: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Email: huseinspnl@gmail.com</a:t>
            </a: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Mobile: 76 371 382</a:t>
            </a:r>
          </a:p>
          <a:p>
            <a:pPr marL="0" indent="0">
              <a:buNone/>
            </a:pP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Please visit our website, </a:t>
            </a:r>
            <a:r>
              <a:rPr lang="en-US" b="1" i="1" dirty="0">
                <a:solidFill>
                  <a:schemeClr val="tx1"/>
                </a:solidFill>
                <a:latin typeface="Segoe UI" panose="020B0502040204020203" pitchFamily="34" charset="0"/>
                <a:ea typeface="Segoe UI" panose="020B0502040204020203" pitchFamily="34" charset="0"/>
                <a:cs typeface="Segoe UI" panose="020B0502040204020203" pitchFamily="34" charset="0"/>
              </a:rPr>
              <a:t>Butterflies and Moths of </a:t>
            </a:r>
            <a:r>
              <a:rPr lang="en-US" b="1"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Lebanon LEPIDOPTERA </a:t>
            </a:r>
            <a:r>
              <a:rPr lang="en-US" b="1" i="1" dirty="0">
                <a:solidFill>
                  <a:schemeClr val="tx1"/>
                </a:solidFill>
                <a:latin typeface="Segoe UI" panose="020B0502040204020203" pitchFamily="34" charset="0"/>
                <a:ea typeface="Segoe UI" panose="020B0502040204020203" pitchFamily="34" charset="0"/>
                <a:cs typeface="Segoe UI" panose="020B0502040204020203" pitchFamily="34" charset="0"/>
              </a:rPr>
              <a:t>LIBANOTICA</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at </a:t>
            </a:r>
            <a:r>
              <a:rPr lang="en-US" dirty="0">
                <a:solidFill>
                  <a:schemeClr val="bg2">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http://butterflies.spnl.org/  </a:t>
            </a:r>
          </a:p>
          <a:p>
            <a:pPr marL="0" indent="0">
              <a:buNone/>
            </a:pPr>
            <a:endParaRPr lang="en-US"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sz="1400" dirty="0">
                <a:solidFill>
                  <a:schemeClr val="tx1"/>
                </a:solidFill>
              </a:rPr>
              <a:t>Husein </a:t>
            </a:r>
            <a:r>
              <a:rPr lang="en-US" sz="1400" dirty="0" err="1">
                <a:solidFill>
                  <a:schemeClr val="tx1"/>
                </a:solidFill>
              </a:rPr>
              <a:t>Zorkot</a:t>
            </a:r>
            <a:r>
              <a:rPr lang="en-US" sz="1400" dirty="0">
                <a:solidFill>
                  <a:schemeClr val="tx1"/>
                </a:solidFill>
              </a:rPr>
              <a:t> © 2018</a:t>
            </a:r>
          </a:p>
          <a:p>
            <a:pPr marL="0" indent="0">
              <a:buNone/>
            </a:pPr>
            <a:endParaRPr lang="en-US" sz="2400"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
        <p:nvSpPr>
          <p:cNvPr id="1049123" name="TextBox 4"/>
          <p:cNvSpPr txBox="1"/>
          <p:nvPr/>
        </p:nvSpPr>
        <p:spPr>
          <a:xfrm>
            <a:off x="6114685" y="6076441"/>
            <a:ext cx="5957047" cy="646331"/>
          </a:xfrm>
          <a:prstGeom prst="rect">
            <a:avLst/>
          </a:prstGeom>
          <a:noFill/>
        </p:spPr>
        <p:txBody>
          <a:bodyPr wrap="square" rtlCol="0">
            <a:spAutoFit/>
          </a:bodyPr>
          <a:lstStyle/>
          <a:p>
            <a:pPr algn="r"/>
            <a:r>
              <a:rPr lang="en-US" dirty="0" smtClean="0">
                <a:latin typeface="Segoe UI" panose="020B0502040204020203" pitchFamily="34" charset="0"/>
                <a:ea typeface="Segoe UI" panose="020B0502040204020203" pitchFamily="34" charset="0"/>
                <a:cs typeface="Segoe UI" panose="020B0502040204020203" pitchFamily="34" charset="0"/>
              </a:rPr>
              <a:t>Prepared by Husein </a:t>
            </a:r>
            <a:r>
              <a:rPr lang="en-US" dirty="0" err="1" smtClean="0">
                <a:latin typeface="Segoe UI" panose="020B0502040204020203" pitchFamily="34" charset="0"/>
                <a:ea typeface="Segoe UI" panose="020B0502040204020203" pitchFamily="34" charset="0"/>
                <a:cs typeface="Segoe UI" panose="020B0502040204020203" pitchFamily="34" charset="0"/>
              </a:rPr>
              <a:t>Zorkot</a:t>
            </a:r>
            <a:endParaRPr lang="en-US" dirty="0" smtClean="0">
              <a:latin typeface="Segoe UI" panose="020B0502040204020203" pitchFamily="34" charset="0"/>
              <a:ea typeface="Segoe UI" panose="020B0502040204020203" pitchFamily="34" charset="0"/>
              <a:cs typeface="Segoe UI" panose="020B0502040204020203" pitchFamily="34" charset="0"/>
            </a:endParaRPr>
          </a:p>
          <a:p>
            <a:pPr algn="r"/>
            <a:r>
              <a:rPr lang="en-GB" dirty="0" smtClean="0">
                <a:latin typeface="Segoe UI" panose="020B0502040204020203" pitchFamily="34" charset="0"/>
                <a:ea typeface="Segoe UI" panose="020B0502040204020203" pitchFamily="34" charset="0"/>
                <a:cs typeface="Segoe UI" panose="020B0502040204020203" pitchFamily="34" charset="0"/>
              </a:rPr>
              <a:t>FOXFIRE Environmental Education, SPNL</a:t>
            </a:r>
            <a:endParaRPr lang="en-US" dirty="0">
              <a:latin typeface="Segoe UI" panose="020B0502040204020203" pitchFamily="34" charset="0"/>
              <a:ea typeface="Segoe UI" panose="020B0502040204020203" pitchFamily="34" charset="0"/>
              <a:cs typeface="Segoe UI" panose="020B0502040204020203" pitchFamily="34" charset="0"/>
            </a:endParaRPr>
          </a:p>
        </p:txBody>
      </p:sp>
      <p:pic>
        <p:nvPicPr>
          <p:cNvPr id="2097528" name="Picture 5"/>
          <p:cNvPicPr>
            <a:picLocks noChangeAspect="1"/>
          </p:cNvPicPr>
          <p:nvPr/>
        </p:nvPicPr>
        <p:blipFill>
          <a:blip r:embed="rId3"/>
          <a:stretch>
            <a:fillRect/>
          </a:stretch>
        </p:blipFill>
        <p:spPr>
          <a:xfrm>
            <a:off x="8892861" y="114947"/>
            <a:ext cx="3178871" cy="2813949"/>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812" y="114947"/>
            <a:ext cx="4466733" cy="2981544"/>
          </a:xfrm>
          <a:prstGeom prst="rect">
            <a:avLst/>
          </a:prstGeom>
        </p:spPr>
      </p:pic>
      <p:sp>
        <p:nvSpPr>
          <p:cNvPr id="3" name="TextBox 2"/>
          <p:cNvSpPr txBox="1"/>
          <p:nvPr/>
        </p:nvSpPr>
        <p:spPr>
          <a:xfrm>
            <a:off x="150812" y="3096491"/>
            <a:ext cx="4800600" cy="261610"/>
          </a:xfrm>
          <a:prstGeom prst="rect">
            <a:avLst/>
          </a:prstGeom>
          <a:noFill/>
        </p:spPr>
        <p:txBody>
          <a:bodyPr wrap="square" rtlCol="0">
            <a:spAutoFit/>
          </a:bodyPr>
          <a:lstStyle/>
          <a:p>
            <a:r>
              <a:rPr lang="en-US" sz="1100" dirty="0"/>
              <a:t>Attribute: </a:t>
            </a:r>
            <a:r>
              <a:rPr lang="en-US" sz="1100" dirty="0" err="1" smtClean="0"/>
              <a:t>Alpsdake</a:t>
            </a:r>
            <a:r>
              <a:rPr lang="en-US" sz="1100" dirty="0" smtClean="0"/>
              <a:t> (Wikipedia </a:t>
            </a:r>
            <a:r>
              <a:rPr lang="en-US" sz="1100" dirty="0"/>
              <a:t>Creative Commons)</a:t>
            </a:r>
          </a:p>
        </p:txBody>
      </p:sp>
    </p:spTree>
    <p:extLst>
      <p:ext uri="{BB962C8B-B14F-4D97-AF65-F5344CB8AC3E}">
        <p14:creationId xmlns:p14="http://schemas.microsoft.com/office/powerpoint/2010/main" val="575052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6" y="244700"/>
            <a:ext cx="11449319" cy="1442432"/>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THREATS </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6" y="1687132"/>
            <a:ext cx="10393251" cy="4842456"/>
          </a:xfrm>
        </p:spPr>
        <p:txBody>
          <a:bodyPr numCol="2">
            <a:normAutofit fontScale="92500" lnSpcReduction="20000"/>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Habitat loss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Habitat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degradation</a:t>
            </a:r>
          </a:p>
          <a:p>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Urbanisation</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Agricultural expansion and irresponsible farming</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Use of agrochemicals (pesticides and herbicides)</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Pollution</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Invasive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species</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Overcollection</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host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plants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Genetically-modified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organisms (GMOs)</a:t>
            </a:r>
          </a:p>
          <a:p>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Hybridisation</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Climate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change and global warming</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Desertification</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Uncontrolled tree felling</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Forest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fires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Erosion</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Overgrazing</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Quarrying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and excessive mining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activity</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collecting</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Wars</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Poverty</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Ignorance and lack of public awareness</a:t>
            </a:r>
          </a:p>
          <a:p>
            <a:endParaRPr lang="en-US" dirty="0">
              <a:latin typeface="Segoe UI" panose="020B0502040204020203" pitchFamily="34" charset="0"/>
              <a:ea typeface="Segoe UI" panose="020B0502040204020203" pitchFamily="34" charset="0"/>
              <a:cs typeface="Segoe UI" panose="020B0502040204020203" pitchFamily="34" charset="0"/>
            </a:endParaRPr>
          </a:p>
          <a:p>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158789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7" y="309093"/>
            <a:ext cx="8175423" cy="662545"/>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Butterflies as </a:t>
            </a:r>
            <a:r>
              <a:rPr lang="en-US" b="1" dirty="0" err="1" smtClean="0">
                <a:latin typeface="Segoe UI" panose="020B0502040204020203" pitchFamily="34" charset="0"/>
                <a:ea typeface="Segoe UI" panose="020B0502040204020203" pitchFamily="34" charset="0"/>
                <a:cs typeface="Segoe UI" panose="020B0502040204020203" pitchFamily="34" charset="0"/>
              </a:rPr>
              <a:t>Bioindicators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73488" y="1159099"/>
            <a:ext cx="10869768" cy="5306095"/>
          </a:xfrm>
        </p:spPr>
        <p:txBody>
          <a:bodyPr>
            <a:normAutofit/>
          </a:bodyPr>
          <a:lstStyle/>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Butterflies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are considered valuable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bioindicators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because they:</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have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short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lifespans</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rely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on particular plant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species, “host plants,”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during their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development</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play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 very crucial role in pollination and the health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ecosystems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are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more sensitive to environmental change than other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groups of animals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eflect changes occurring at a fine scale, breeding even in small habitat patches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epresent a wide range of terrestrial habitats</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 well-documented</a:t>
            </a: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 easy to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recognise</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a</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 popular with people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990017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060" y="0"/>
            <a:ext cx="8252697" cy="933002"/>
          </a:xfrm>
        </p:spPr>
        <p:txBody>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Butterflies as </a:t>
            </a:r>
            <a:r>
              <a:rPr lang="en-US" b="1" dirty="0" err="1" smtClean="0">
                <a:latin typeface="Segoe UI" panose="020B0502040204020203" pitchFamily="34" charset="0"/>
                <a:ea typeface="Segoe UI" panose="020B0502040204020203" pitchFamily="34" charset="0"/>
                <a:cs typeface="Segoe UI" panose="020B0502040204020203" pitchFamily="34" charset="0"/>
              </a:rPr>
              <a:t>Bioindicators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06060" y="1352282"/>
            <a:ext cx="11835686" cy="5409126"/>
          </a:xfrm>
        </p:spPr>
        <p:txBody>
          <a:bodyPr>
            <a:normAutofit fontScale="85000" lnSpcReduction="20000"/>
          </a:bodyPr>
          <a:lstStyle/>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Studies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on grassland butterflies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have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shown that their numbers have decreased dramatically over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recent decades </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main causes are thought to be agricultural intensification and grassland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abandonment</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Agricultural intensification entails a broad range of activities, such as:</a:t>
            </a:r>
          </a:p>
          <a:p>
            <a:pPr marL="0" indent="0">
              <a:buNone/>
            </a:pP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conversion of untended pastures to arable crops and permanent grasslands into temporary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ones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heavy use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agrochemicals such as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fertilisers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herbicides, insecticides, and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pesticides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drainage </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expansion of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fields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removal of field margins and important landscape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features </a:t>
            </a: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use of heavy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machinery</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pPr marL="0" indent="0">
              <a:buNone/>
            </a:pP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Often, the remaining agricultural land becomes nearly devoid of butterflies. In these places, butterflies can often only survive on the margins of roads and dirt paths, in isolated nature reserves and parks, and in urban areas. However, in these marginal areas, butterflies are still exposed to the hazards of wind-carried insecticides and nitrogen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fertilisers</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that kill many of the larvae near sprayed fields </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schemeClr val="tx1"/>
              </a:solidFill>
            </a:endParaRPr>
          </a:p>
        </p:txBody>
      </p:sp>
    </p:spTree>
    <p:extLst>
      <p:ext uri="{BB962C8B-B14F-4D97-AF65-F5344CB8AC3E}">
        <p14:creationId xmlns:p14="http://schemas.microsoft.com/office/powerpoint/2010/main" val="2383790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55" y="283335"/>
            <a:ext cx="7441327" cy="611030"/>
          </a:xfrm>
        </p:spPr>
        <p:txBody>
          <a:bodyPr>
            <a:normAutofit fontScale="90000"/>
          </a:bodyPr>
          <a:lstStyle/>
          <a:p>
            <a:r>
              <a:rPr lang="en-US" b="1" dirty="0" smtClean="0">
                <a:latin typeface="Segoe UI" panose="020B0502040204020203" pitchFamily="34" charset="0"/>
                <a:ea typeface="Segoe UI" panose="020B0502040204020203" pitchFamily="34" charset="0"/>
                <a:cs typeface="Segoe UI" panose="020B0502040204020203" pitchFamily="34" charset="0"/>
              </a:rPr>
              <a:t>Butterflies as </a:t>
            </a:r>
            <a:r>
              <a:rPr lang="en-US" b="1" dirty="0" err="1" smtClean="0">
                <a:latin typeface="Segoe UI" panose="020B0502040204020203" pitchFamily="34" charset="0"/>
                <a:ea typeface="Segoe UI" panose="020B0502040204020203" pitchFamily="34" charset="0"/>
                <a:cs typeface="Segoe UI" panose="020B0502040204020203" pitchFamily="34" charset="0"/>
              </a:rPr>
              <a:t>Bioindicators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270455" y="1068946"/>
            <a:ext cx="11719775" cy="5628068"/>
          </a:xfrm>
        </p:spPr>
        <p:txBody>
          <a:bodyPr>
            <a:normAutofit/>
          </a:bodyPr>
          <a:lstStyle/>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Intensification, along with abandonment, is thought to lead to the fragmentation and isolation of remaining patches of grassland. This reduces the chances of survival of local butterfly populations and makes </a:t>
            </a:r>
            <a:r>
              <a:rPr lang="en-US" dirty="0" err="1">
                <a:solidFill>
                  <a:schemeClr val="tx1"/>
                </a:solidFill>
                <a:latin typeface="Segoe UI" panose="020B0502040204020203" pitchFamily="34" charset="0"/>
                <a:ea typeface="Segoe UI" panose="020B0502040204020203" pitchFamily="34" charset="0"/>
                <a:cs typeface="Segoe UI" panose="020B0502040204020203" pitchFamily="34" charset="0"/>
              </a:rPr>
              <a:t>recolonisation</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 very difficult when they become near extinct </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Global warming will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effect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the distribution and population sizes of butterfly species through extreme weather phenomena such as fires and droughts, or will change their composition altogether </a:t>
            </a:r>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Butterflies that are found in alpine habitats will not be able to move to higher altitudes and will be unlikely to find suitable pastures there as temperatures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rise</a:t>
            </a: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Butterfly species from warm and tropical climates will increase, while other species will migrate to more temperate zones </a:t>
            </a: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Thus, butterfly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monitoring </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is necessary to assess large-scale </a:t>
            </a:r>
            <a:r>
              <a:rPr lang="en-US" dirty="0">
                <a:solidFill>
                  <a:schemeClr val="tx1"/>
                </a:solidFill>
                <a:latin typeface="Segoe UI" panose="020B0502040204020203" pitchFamily="34" charset="0"/>
                <a:ea typeface="Segoe UI" panose="020B0502040204020203" pitchFamily="34" charset="0"/>
                <a:cs typeface="Segoe UI" panose="020B0502040204020203" pitchFamily="34" charset="0"/>
              </a:rPr>
              <a:t>biodiversity trends</a:t>
            </a:r>
          </a:p>
          <a:p>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254958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608" y="193184"/>
            <a:ext cx="8201181" cy="817092"/>
          </a:xfrm>
        </p:spPr>
        <p:txBody>
          <a:bodyPr/>
          <a:lstStyle/>
          <a:p>
            <a:r>
              <a:rPr lang="en-US" b="1" dirty="0" err="1" smtClean="0">
                <a:latin typeface="Segoe UI" panose="020B0502040204020203" pitchFamily="34" charset="0"/>
                <a:ea typeface="Segoe UI" panose="020B0502040204020203" pitchFamily="34" charset="0"/>
                <a:cs typeface="Segoe UI" panose="020B0502040204020203" pitchFamily="34" charset="0"/>
              </a:rPr>
              <a:t>BUTTERFLies</a:t>
            </a:r>
            <a:r>
              <a:rPr lang="en-US" b="1" dirty="0" smtClean="0">
                <a:latin typeface="Segoe UI" panose="020B0502040204020203" pitchFamily="34" charset="0"/>
                <a:ea typeface="Segoe UI" panose="020B0502040204020203" pitchFamily="34" charset="0"/>
                <a:cs typeface="Segoe UI" panose="020B0502040204020203" pitchFamily="34" charset="0"/>
              </a:rPr>
              <a:t> as </a:t>
            </a:r>
            <a:r>
              <a:rPr lang="en-US" b="1" dirty="0" err="1" smtClean="0">
                <a:latin typeface="Segoe UI" panose="020B0502040204020203" pitchFamily="34" charset="0"/>
                <a:ea typeface="Segoe UI" panose="020B0502040204020203" pitchFamily="34" charset="0"/>
                <a:cs typeface="Segoe UI" panose="020B0502040204020203" pitchFamily="34" charset="0"/>
              </a:rPr>
              <a:t>bioINDICATORS</a:t>
            </a:r>
            <a:endParaRPr lang="en-US" b="1" dirty="0">
              <a:latin typeface="Segoe UI" panose="020B0502040204020203" pitchFamily="34" charset="0"/>
              <a:ea typeface="Segoe UI" panose="020B0502040204020203" pitchFamily="34" charset="0"/>
              <a:cs typeface="Segoe UI" panose="020B0502040204020203" pitchFamily="34" charset="0"/>
            </a:endParaRPr>
          </a:p>
        </p:txBody>
      </p:sp>
      <p:sp>
        <p:nvSpPr>
          <p:cNvPr id="3" name="Content Placeholder 2"/>
          <p:cNvSpPr>
            <a:spLocks noGrp="1"/>
          </p:cNvSpPr>
          <p:nvPr>
            <p:ph idx="1"/>
          </p:nvPr>
        </p:nvSpPr>
        <p:spPr>
          <a:xfrm>
            <a:off x="360608" y="1223493"/>
            <a:ext cx="11346288" cy="5383369"/>
          </a:xfrm>
        </p:spPr>
        <p:txBody>
          <a:bodyPr numCol="2">
            <a:normAutofit fontScale="85000" lnSpcReduction="20000"/>
          </a:bodyPr>
          <a:lstStyle/>
          <a:p>
            <a:pPr marL="0" indent="0">
              <a:buNone/>
            </a:pP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Some Lebanese species identified as </a:t>
            </a:r>
            <a:r>
              <a:rPr lang="en-US"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bioindicators</a:t>
            </a:r>
            <a:r>
              <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in a number of studies:</a:t>
            </a:r>
          </a:p>
          <a:p>
            <a:endParaRPr lang="en-US"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Plebejus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argus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Azanus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jesous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Zizeeria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karsandra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Polyommatus</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daphnis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Polyommatus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icarus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Polyommatus</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semiargus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Hipparchia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syriaca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Hipparchia</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alcyone</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H</a:t>
            </a:r>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ipparchia</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fatua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Chazara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persephone</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Lasiommata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maera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Lasiommata</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megera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Kirinia</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roxelana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Pararge</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aegeria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Coenonympha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pamphilus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Satyrus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ferula</a:t>
            </a: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Hyponephele</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lupinus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Maniola</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telmessia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Gegenes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pumilio</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Thymelicus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acteon</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Thymelicus</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lineola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smtClean="0">
                <a:solidFill>
                  <a:schemeClr val="tx1"/>
                </a:solidFill>
                <a:latin typeface="Segoe UI" panose="020B0502040204020203" pitchFamily="34" charset="0"/>
                <a:ea typeface="Segoe UI" panose="020B0502040204020203" pitchFamily="34" charset="0"/>
                <a:cs typeface="Segoe UI" panose="020B0502040204020203" pitchFamily="34" charset="0"/>
              </a:rPr>
              <a:t>Thymelicus</a:t>
            </a:r>
            <a:r>
              <a:rPr lang="en-US" i="1" dirty="0" smtClean="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sylvestris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Ochlodes</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sylvanus</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Borbo</a:t>
            </a:r>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 </a:t>
            </a:r>
            <a:r>
              <a:rPr lang="en-US" i="1" dirty="0" err="1">
                <a:solidFill>
                  <a:schemeClr val="tx1"/>
                </a:solidFill>
                <a:latin typeface="Segoe UI" panose="020B0502040204020203" pitchFamily="34" charset="0"/>
                <a:ea typeface="Segoe UI" panose="020B0502040204020203" pitchFamily="34" charset="0"/>
                <a:cs typeface="Segoe UI" panose="020B0502040204020203" pitchFamily="34" charset="0"/>
              </a:rPr>
              <a:t>borbonica</a:t>
            </a:r>
            <a:endPar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r>
              <a:rPr lang="en-US" i="1" dirty="0">
                <a:solidFill>
                  <a:schemeClr val="tx1"/>
                </a:solidFill>
                <a:latin typeface="Segoe UI" panose="020B0502040204020203" pitchFamily="34" charset="0"/>
                <a:ea typeface="Segoe UI" panose="020B0502040204020203" pitchFamily="34" charset="0"/>
                <a:cs typeface="Segoe UI" panose="020B0502040204020203" pitchFamily="34" charset="0"/>
              </a:rPr>
              <a:t>Hesperia comma</a:t>
            </a:r>
            <a:endParaRPr lang="en-US" dirty="0">
              <a:solidFill>
                <a:schemeClr val="tx1"/>
              </a:solidFill>
              <a:latin typeface="Segoe UI" panose="020B0502040204020203" pitchFamily="34" charset="0"/>
              <a:ea typeface="Segoe UI" panose="020B0502040204020203" pitchFamily="34" charset="0"/>
              <a:cs typeface="Segoe UI" panose="020B0502040204020203" pitchFamily="34" charset="0"/>
            </a:endParaRPr>
          </a:p>
          <a:p>
            <a:endParaRPr lang="en-US" dirty="0"/>
          </a:p>
        </p:txBody>
      </p:sp>
    </p:spTree>
    <p:extLst>
      <p:ext uri="{BB962C8B-B14F-4D97-AF65-F5344CB8AC3E}">
        <p14:creationId xmlns:p14="http://schemas.microsoft.com/office/powerpoint/2010/main" val="1085950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473" y="110581"/>
            <a:ext cx="4007936" cy="2670288"/>
          </a:xfrm>
        </p:spPr>
      </p:pic>
      <p:sp>
        <p:nvSpPr>
          <p:cNvPr id="11" name="TextBox 10"/>
          <p:cNvSpPr txBox="1"/>
          <p:nvPr/>
        </p:nvSpPr>
        <p:spPr>
          <a:xfrm>
            <a:off x="7272671" y="91452"/>
            <a:ext cx="5274777" cy="261610"/>
          </a:xfrm>
          <a:prstGeom prst="rect">
            <a:avLst/>
          </a:prstGeom>
          <a:noFill/>
        </p:spPr>
        <p:txBody>
          <a:bodyPr wrap="square" rtlCol="0">
            <a:spAutoFit/>
          </a:bodyPr>
          <a:lstStyle/>
          <a:p>
            <a:r>
              <a:rPr lang="en-US" sz="1100" dirty="0"/>
              <a:t>Attribute: </a:t>
            </a:r>
            <a:r>
              <a:rPr lang="en-US" sz="1100" dirty="0" smtClean="0"/>
              <a:t>Sharp Photography (Wikipedia </a:t>
            </a:r>
            <a:r>
              <a:rPr lang="en-US" sz="1100" dirty="0"/>
              <a:t>Creative Commons)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323" y="113659"/>
            <a:ext cx="3076348" cy="3076348"/>
          </a:xfrm>
          <a:prstGeom prst="rect">
            <a:avLst/>
          </a:prstGeom>
        </p:spPr>
      </p:pic>
      <p:sp>
        <p:nvSpPr>
          <p:cNvPr id="13" name="TextBox 12"/>
          <p:cNvSpPr txBox="1"/>
          <p:nvPr/>
        </p:nvSpPr>
        <p:spPr>
          <a:xfrm>
            <a:off x="33379" y="2774525"/>
            <a:ext cx="6507224" cy="261610"/>
          </a:xfrm>
          <a:prstGeom prst="rect">
            <a:avLst/>
          </a:prstGeom>
          <a:noFill/>
        </p:spPr>
        <p:txBody>
          <a:bodyPr wrap="square" rtlCol="0">
            <a:spAutoFit/>
          </a:bodyPr>
          <a:lstStyle/>
          <a:p>
            <a:r>
              <a:rPr lang="en-US" sz="1100" dirty="0"/>
              <a:t>Attribute: </a:t>
            </a:r>
            <a:r>
              <a:rPr lang="en-US" sz="1100" dirty="0" err="1" smtClean="0"/>
              <a:t>AnneSorbes</a:t>
            </a:r>
            <a:r>
              <a:rPr lang="en-US" sz="1100" dirty="0" smtClean="0"/>
              <a:t> (Wikipedia </a:t>
            </a:r>
            <a:r>
              <a:rPr lang="en-US" sz="1100" dirty="0"/>
              <a:t>Creative Commons)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1360" y="3298748"/>
            <a:ext cx="5011784" cy="3207542"/>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73" y="3506456"/>
            <a:ext cx="4854939" cy="3234603"/>
          </a:xfrm>
          <a:prstGeom prst="rect">
            <a:avLst/>
          </a:prstGeom>
        </p:spPr>
      </p:pic>
      <p:sp>
        <p:nvSpPr>
          <p:cNvPr id="16" name="TextBox 15"/>
          <p:cNvSpPr txBox="1"/>
          <p:nvPr/>
        </p:nvSpPr>
        <p:spPr>
          <a:xfrm>
            <a:off x="0" y="3278660"/>
            <a:ext cx="6604062" cy="261610"/>
          </a:xfrm>
          <a:prstGeom prst="rect">
            <a:avLst/>
          </a:prstGeom>
          <a:noFill/>
        </p:spPr>
        <p:txBody>
          <a:bodyPr wrap="square" rtlCol="0">
            <a:spAutoFit/>
          </a:bodyPr>
          <a:lstStyle/>
          <a:p>
            <a:r>
              <a:rPr lang="en-US" sz="1100" dirty="0"/>
              <a:t>Attribute: Sharp Photography (Wikipedia Creative Commons)</a:t>
            </a:r>
          </a:p>
        </p:txBody>
      </p:sp>
      <p:sp>
        <p:nvSpPr>
          <p:cNvPr id="17" name="TextBox 16"/>
          <p:cNvSpPr txBox="1"/>
          <p:nvPr/>
        </p:nvSpPr>
        <p:spPr>
          <a:xfrm>
            <a:off x="6975338" y="6543876"/>
            <a:ext cx="4798086" cy="261610"/>
          </a:xfrm>
          <a:prstGeom prst="rect">
            <a:avLst/>
          </a:prstGeom>
          <a:noFill/>
        </p:spPr>
        <p:txBody>
          <a:bodyPr wrap="square" rtlCol="0">
            <a:spAutoFit/>
          </a:bodyPr>
          <a:lstStyle/>
          <a:p>
            <a:r>
              <a:rPr lang="en-US" sz="1100" dirty="0"/>
              <a:t>Attribute: Sharp Photography (Wikipedia Creative Commons)</a:t>
            </a:r>
          </a:p>
        </p:txBody>
      </p:sp>
    </p:spTree>
    <p:extLst>
      <p:ext uri="{BB962C8B-B14F-4D97-AF65-F5344CB8AC3E}">
        <p14:creationId xmlns:p14="http://schemas.microsoft.com/office/powerpoint/2010/main" val="1348678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ce">
  <a:themeElements>
    <a:clrScheme name="Slice">
      <a:dk1>
        <a:sysClr val="windowText" lastClr="000000"/>
      </a:dk1>
      <a:lt1>
        <a:sysClr val="window" lastClr="FFFFFF"/>
      </a:lt1>
      <a:dk2>
        <a:srgbClr val="537D0B"/>
      </a:dk2>
      <a:lt2>
        <a:srgbClr val="A9E257"/>
      </a:lt2>
      <a:accent1>
        <a:srgbClr val="38540A"/>
      </a:accent1>
      <a:accent2>
        <a:srgbClr val="31A274"/>
      </a:accent2>
      <a:accent3>
        <a:srgbClr val="236073"/>
      </a:accent3>
      <a:accent4>
        <a:srgbClr val="6C4D90"/>
      </a:accent4>
      <a:accent5>
        <a:srgbClr val="983C27"/>
      </a:accent5>
      <a:accent6>
        <a:srgbClr val="CD811F"/>
      </a:accent6>
      <a:hlink>
        <a:srgbClr val="293F06"/>
      </a:hlink>
      <a:folHlink>
        <a:srgbClr val="68883A"/>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9759155-7935-4C61-A06C-C04380D1B1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539</TotalTime>
  <Words>3198</Words>
  <Application>Microsoft Office PowerPoint</Application>
  <PresentationFormat>Widescreen</PresentationFormat>
  <Paragraphs>393</Paragraphs>
  <Slides>36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Calibri</vt:lpstr>
      <vt:lpstr>Century Gothic</vt:lpstr>
      <vt:lpstr>Segoe UI</vt:lpstr>
      <vt:lpstr>Wingdings 3</vt:lpstr>
      <vt:lpstr>Slice</vt:lpstr>
      <vt:lpstr>BUTTERFLY MONITORING principles and methodology</vt:lpstr>
      <vt:lpstr>LEBANON BUTTERFLY MONITORING SCHEME (lbms)</vt:lpstr>
      <vt:lpstr>BUTTERFLIES OF LEBANON: the big picture</vt:lpstr>
      <vt:lpstr>THREATS </vt:lpstr>
      <vt:lpstr>Butterflies as Bioindicators</vt:lpstr>
      <vt:lpstr>Butterflies as Bioindicators</vt:lpstr>
      <vt:lpstr>Butterflies as Bioindicators</vt:lpstr>
      <vt:lpstr>BUTTERFLies as bioINDICATORS</vt:lpstr>
      <vt:lpstr>PowerPoint Presentation</vt:lpstr>
      <vt:lpstr>PowerPoint Presentation</vt:lpstr>
      <vt:lpstr>PowerPoint Presentation</vt:lpstr>
      <vt:lpstr>PowerPoint Presentation</vt:lpstr>
      <vt:lpstr>Butterflies and Sustainable Practices</vt:lpstr>
      <vt:lpstr>Butterflies IN LEBANON’s NATURE PARKS</vt:lpstr>
      <vt:lpstr>Butterflies IN LEBANON’s NATURE PARKS</vt:lpstr>
      <vt:lpstr>Butterflies IN LEBANON’s NATURE PARKS</vt:lpstr>
      <vt:lpstr>materials</vt:lpstr>
      <vt:lpstr>BUTTERFLY TRANSECT DETAILS FORM  </vt:lpstr>
      <vt:lpstr>BUTTERFLY TRANSECT RECORDING FORM</vt:lpstr>
      <vt:lpstr>Butterfly field identification sheets</vt:lpstr>
      <vt:lpstr>FIELD GUIDES AND ATLASES</vt:lpstr>
      <vt:lpstr>Website   </vt:lpstr>
      <vt:lpstr>TRANSECTS</vt:lpstr>
      <vt:lpstr>when to walk</vt:lpstr>
      <vt:lpstr>METHODOLOGY</vt:lpstr>
      <vt:lpstr>Transect METHOD</vt:lpstr>
      <vt:lpstr>METHODOLOGY</vt:lpstr>
      <vt:lpstr>METHODOLOGY</vt:lpstr>
      <vt:lpstr>METHODOLOGY</vt:lpstr>
      <vt:lpstr>METHODOLOGY</vt:lpstr>
      <vt:lpstr>COUNTING</vt:lpstr>
      <vt:lpstr>WIND SPEED</vt:lpstr>
      <vt:lpstr>PERCENT SUNSHINE</vt:lpstr>
      <vt:lpstr>METHODOLOGY</vt:lpstr>
      <vt:lpstr>METHODOLOGY</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BUTTERFLY MONITORING</dc:title>
  <dc:creator>Windows User</dc:creator>
  <cp:lastModifiedBy>Administrator</cp:lastModifiedBy>
  <cp:revision>77</cp:revision>
  <dcterms:created xsi:type="dcterms:W3CDTF">2018-10-23T06:02:55Z</dcterms:created>
  <dcterms:modified xsi:type="dcterms:W3CDTF">2019-02-21T17:40:36Z</dcterms:modified>
</cp:coreProperties>
</file>